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comments/comment2.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omments/comment3.xml" ContentType="application/vnd.openxmlformats-officedocument.presentationml.comments+xml"/>
  <Override PartName="/ppt/notesSlides/notesSlide12.xml" ContentType="application/vnd.openxmlformats-officedocument.presentationml.notesSlide+xml"/>
  <Override PartName="/ppt/comments/comment4.xml" ContentType="application/vnd.openxmlformats-officedocument.presentationml.comments+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omments/comment5.xml" ContentType="application/vnd.openxmlformats-officedocument.presentationml.comments+xml"/>
  <Override PartName="/ppt/notesSlides/notesSlide22.xml" ContentType="application/vnd.openxmlformats-officedocument.presentationml.notesSlide+xml"/>
  <Override PartName="/ppt/comments/comment6.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28"/>
  </p:notesMasterIdLst>
  <p:handoutMasterIdLst>
    <p:handoutMasterId r:id="rId29"/>
  </p:handoutMasterIdLst>
  <p:sldIdLst>
    <p:sldId id="257" r:id="rId2"/>
    <p:sldId id="258" r:id="rId3"/>
    <p:sldId id="259" r:id="rId4"/>
    <p:sldId id="261" r:id="rId5"/>
    <p:sldId id="286" r:id="rId6"/>
    <p:sldId id="263" r:id="rId7"/>
    <p:sldId id="266" r:id="rId8"/>
    <p:sldId id="267" r:id="rId9"/>
    <p:sldId id="268" r:id="rId10"/>
    <p:sldId id="292" r:id="rId11"/>
    <p:sldId id="269" r:id="rId12"/>
    <p:sldId id="276" r:id="rId13"/>
    <p:sldId id="270" r:id="rId14"/>
    <p:sldId id="287" r:id="rId15"/>
    <p:sldId id="288" r:id="rId16"/>
    <p:sldId id="271" r:id="rId17"/>
    <p:sldId id="280" r:id="rId18"/>
    <p:sldId id="272" r:id="rId19"/>
    <p:sldId id="281" r:id="rId20"/>
    <p:sldId id="283" r:id="rId21"/>
    <p:sldId id="282" r:id="rId22"/>
    <p:sldId id="284" r:id="rId23"/>
    <p:sldId id="273" r:id="rId24"/>
    <p:sldId id="289" r:id="rId25"/>
    <p:sldId id="291" r:id="rId26"/>
    <p:sldId id="274" r:id="rId27"/>
  </p:sldIdLst>
  <p:sldSz cx="12192000" cy="6858000"/>
  <p:notesSz cx="6858000" cy="9144000"/>
  <p:defaultTextStyle>
    <a:defPPr rtl="0">
      <a:defRPr lang="ja-jp"/>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小川 英幸" initials="小川" lastIdx="4" clrIdx="0">
    <p:extLst>
      <p:ext uri="{19B8F6BF-5375-455C-9EA6-DF929625EA0E}">
        <p15:presenceInfo xmlns:p15="http://schemas.microsoft.com/office/powerpoint/2012/main" userId="e28e33af1d50864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88" d="100"/>
          <a:sy n="88" d="100"/>
        </p:scale>
        <p:origin x="396" y="84"/>
      </p:cViewPr>
      <p:guideLst/>
    </p:cSldViewPr>
  </p:slideViewPr>
  <p:notesTextViewPr>
    <p:cViewPr>
      <p:scale>
        <a:sx n="1" d="1"/>
        <a:sy n="1" d="1"/>
      </p:scale>
      <p:origin x="0" y="0"/>
    </p:cViewPr>
  </p:notesTextViewPr>
  <p:notesViewPr>
    <p:cSldViewPr snapToGrid="0">
      <p:cViewPr varScale="1">
        <p:scale>
          <a:sx n="120" d="100"/>
          <a:sy n="120" d="100"/>
        </p:scale>
        <p:origin x="504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2-27T22:51:43.373" idx="3">
    <p:pos x="6247" y="642"/>
    <p:text>大枠を作り替える
データ分析自体を旅行に例えて解説 =&gt; データ分析の需要が日本で上がるのではないかという推測を込めた話 =&gt; インタラテクィブな可視化のメリットがどういう部分にあるかの話
のような感じの流れにする</p:text>
    <p:extLst>
      <p:ext uri="{C676402C-5697-4E1C-873F-D02D1690AC5C}">
        <p15:threadingInfo xmlns:p15="http://schemas.microsoft.com/office/powerpoint/2012/main" timeZoneBias="-540"/>
      </p:ext>
    </p:extLst>
  </p:cm>
  <p:cm authorId="1" dt="2020-12-27T22:53:17.006" idx="4">
    <p:pos x="6247" y="778"/>
    <p:text>時間を20分測ってゆったりと話せるようにする</p:text>
    <p:extLst>
      <p:ext uri="{C676402C-5697-4E1C-873F-D02D1690AC5C}">
        <p15:threadingInfo xmlns:p15="http://schemas.microsoft.com/office/powerpoint/2012/main" timeZoneBias="-540">
          <p15:parentCm authorId="1" idx="3"/>
        </p15:threadingInfo>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12-27T22:51:43.373" idx="3">
    <p:pos x="6247" y="642"/>
    <p:text>大枠を作り替える
データ分析自体を旅行に例えて解説 =&gt; データ分析の需要が日本で上がるのではないかという推測を込めた話 =&gt; インタラテクィブな可視化のメリットがどういう部分にあるかの話
のような感じの流れにする</p:text>
    <p:extLst>
      <p:ext uri="{C676402C-5697-4E1C-873F-D02D1690AC5C}">
        <p15:threadingInfo xmlns:p15="http://schemas.microsoft.com/office/powerpoint/2012/main" timeZoneBias="-540"/>
      </p:ext>
    </p:extLst>
  </p:cm>
  <p:cm authorId="1" dt="2020-12-27T22:53:17.006" idx="4">
    <p:pos x="6247" y="778"/>
    <p:text>時間を20分測ってゆったりと話せるようにする</p:text>
    <p:extLst>
      <p:ext uri="{C676402C-5697-4E1C-873F-D02D1690AC5C}">
        <p15:threadingInfo xmlns:p15="http://schemas.microsoft.com/office/powerpoint/2012/main" timeZoneBias="-540">
          <p15:parentCm authorId="1" idx="3"/>
        </p15:threadingInfo>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12-27T22:51:43.373" idx="3">
    <p:pos x="6247" y="642"/>
    <p:text>大枠を作り替える
データ分析自体を旅行に例えて解説 =&gt; データ分析の需要が日本で上がるのではないかという推測を込めた話 =&gt; インタラテクィブな可視化のメリットがどういう部分にあるかの話
のような感じの流れにする</p:text>
    <p:extLst>
      <p:ext uri="{C676402C-5697-4E1C-873F-D02D1690AC5C}">
        <p15:threadingInfo xmlns:p15="http://schemas.microsoft.com/office/powerpoint/2012/main" timeZoneBias="-540"/>
      </p:ext>
    </p:extLst>
  </p:cm>
  <p:cm authorId="1" dt="2020-12-27T22:53:17.006" idx="4">
    <p:pos x="6247" y="778"/>
    <p:text>時間を20分測ってゆったりと話せるようにする</p:text>
    <p:extLst>
      <p:ext uri="{C676402C-5697-4E1C-873F-D02D1690AC5C}">
        <p15:threadingInfo xmlns:p15="http://schemas.microsoft.com/office/powerpoint/2012/main" timeZoneBias="-540">
          <p15:parentCm authorId="1" idx="3"/>
        </p15:threadingInfo>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0-12-27T22:51:43.373" idx="3">
    <p:pos x="6247" y="642"/>
    <p:text>大枠を作り替える
データ分析自体を旅行に例えて解説 =&gt; データ分析の需要が日本で上がるのではないかという推測を込めた話 =&gt; インタラテクィブな可視化のメリットがどういう部分にあるかの話
のような感じの流れにする</p:text>
    <p:extLst>
      <p:ext uri="{C676402C-5697-4E1C-873F-D02D1690AC5C}">
        <p15:threadingInfo xmlns:p15="http://schemas.microsoft.com/office/powerpoint/2012/main" timeZoneBias="-540"/>
      </p:ext>
    </p:extLst>
  </p:cm>
  <p:cm authorId="1" dt="2020-12-27T22:53:17.006" idx="4">
    <p:pos x="6247" y="778"/>
    <p:text>時間を20分測ってゆったりと話せるようにする</p:text>
    <p:extLst>
      <p:ext uri="{C676402C-5697-4E1C-873F-D02D1690AC5C}">
        <p15:threadingInfo xmlns:p15="http://schemas.microsoft.com/office/powerpoint/2012/main" timeZoneBias="-540">
          <p15:parentCm authorId="1" idx="3"/>
        </p15:threadingInfo>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0-12-27T22:51:43.373" idx="3">
    <p:pos x="6247" y="642"/>
    <p:text>大枠を作り替える
データ分析自体を旅行に例えて解説 =&gt; データ分析の需要が日本で上がるのではないかという推測を込めた話 =&gt; インタラテクィブな可視化のメリットがどういう部分にあるかの話
のような感じの流れにする</p:text>
    <p:extLst>
      <p:ext uri="{C676402C-5697-4E1C-873F-D02D1690AC5C}">
        <p15:threadingInfo xmlns:p15="http://schemas.microsoft.com/office/powerpoint/2012/main" timeZoneBias="-540"/>
      </p:ext>
    </p:extLst>
  </p:cm>
  <p:cm authorId="1" dt="2020-12-27T22:53:17.006" idx="4">
    <p:pos x="6247" y="778"/>
    <p:text>時間を20分測ってゆったりと話せるようにする</p:text>
    <p:extLst>
      <p:ext uri="{C676402C-5697-4E1C-873F-D02D1690AC5C}">
        <p15:threadingInfo xmlns:p15="http://schemas.microsoft.com/office/powerpoint/2012/main" timeZoneBias="-540">
          <p15:parentCm authorId="1" idx="3"/>
        </p15:threadingInfo>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0-12-27T22:51:43.373" idx="3">
    <p:pos x="6247" y="642"/>
    <p:text>大枠を作り替える
データ分析自体を旅行に例えて解説 =&gt; データ分析の需要が日本で上がるのではないかという推測を込めた話 =&gt; インタラテクィブな可視化のメリットがどういう部分にあるかの話
のような感じの流れにする</p:text>
    <p:extLst>
      <p:ext uri="{C676402C-5697-4E1C-873F-D02D1690AC5C}">
        <p15:threadingInfo xmlns:p15="http://schemas.microsoft.com/office/powerpoint/2012/main" timeZoneBias="-540"/>
      </p:ext>
    </p:extLst>
  </p:cm>
  <p:cm authorId="1" dt="2020-12-27T22:53:17.006" idx="4">
    <p:pos x="6247" y="778"/>
    <p:text>時間を20分測ってゆったりと話せるようにする</p:text>
    <p:extLst>
      <p:ext uri="{C676402C-5697-4E1C-873F-D02D1690AC5C}">
        <p15:threadingInfo xmlns:p15="http://schemas.microsoft.com/office/powerpoint/2012/main" timeZoneBias="-540">
          <p15:parentCm authorId="1" idx="3"/>
        </p15:threadingInfo>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5B37F9E-9F96-4115-B70C-64CEEFD3AC19}" type="doc">
      <dgm:prSet loTypeId="urn:microsoft.com/office/officeart/2005/8/layout/hProcess9" loCatId="process" qsTypeId="urn:microsoft.com/office/officeart/2005/8/quickstyle/simple1" qsCatId="simple" csTypeId="urn:microsoft.com/office/officeart/2005/8/colors/accent1_2" csCatId="accent1" phldr="1"/>
      <dgm:spPr/>
      <dgm:t>
        <a:bodyPr/>
        <a:lstStyle/>
        <a:p>
          <a:endParaRPr kumimoji="1" lang="ja-JP" altLang="en-US"/>
        </a:p>
      </dgm:t>
    </dgm:pt>
    <dgm:pt modelId="{3242EE9B-34DB-4DCB-81A6-B8CD767E058D}">
      <dgm:prSet phldrT="[テキスト]"/>
      <dgm:spPr/>
      <dgm:t>
        <a:bodyPr/>
        <a:lstStyle/>
        <a:p>
          <a:r>
            <a:rPr kumimoji="1" lang="ja-JP" altLang="en-US" dirty="0"/>
            <a:t>課題設定</a:t>
          </a:r>
        </a:p>
      </dgm:t>
    </dgm:pt>
    <dgm:pt modelId="{65B7042D-F287-4155-848C-FA872C8A3B5B}" type="parTrans" cxnId="{C123C8ED-ECE7-4870-BDC8-53B63ACC0C65}">
      <dgm:prSet/>
      <dgm:spPr/>
      <dgm:t>
        <a:bodyPr/>
        <a:lstStyle/>
        <a:p>
          <a:endParaRPr kumimoji="1" lang="ja-JP" altLang="en-US"/>
        </a:p>
      </dgm:t>
    </dgm:pt>
    <dgm:pt modelId="{6958A26B-1E6A-4DBC-90B7-B0A745317026}" type="sibTrans" cxnId="{C123C8ED-ECE7-4870-BDC8-53B63ACC0C65}">
      <dgm:prSet/>
      <dgm:spPr/>
      <dgm:t>
        <a:bodyPr/>
        <a:lstStyle/>
        <a:p>
          <a:endParaRPr kumimoji="1" lang="ja-JP" altLang="en-US"/>
        </a:p>
      </dgm:t>
    </dgm:pt>
    <dgm:pt modelId="{25DD1D13-DCD0-4DDB-8D7B-230712E828DF}">
      <dgm:prSet phldrT="[テキスト]"/>
      <dgm:spPr/>
      <dgm:t>
        <a:bodyPr/>
        <a:lstStyle/>
        <a:p>
          <a:r>
            <a:rPr kumimoji="1" lang="ja-JP" altLang="en-US" dirty="0"/>
            <a:t>データ収集・前処理</a:t>
          </a:r>
        </a:p>
      </dgm:t>
    </dgm:pt>
    <dgm:pt modelId="{257AD63F-77F0-48CD-A2BD-71F8117BD274}" type="parTrans" cxnId="{47D8670B-7C34-4040-9EC5-9D0E4E9547F4}">
      <dgm:prSet/>
      <dgm:spPr/>
      <dgm:t>
        <a:bodyPr/>
        <a:lstStyle/>
        <a:p>
          <a:endParaRPr kumimoji="1" lang="ja-JP" altLang="en-US"/>
        </a:p>
      </dgm:t>
    </dgm:pt>
    <dgm:pt modelId="{72BF6325-9D59-43B8-920B-00C8FD96F464}" type="sibTrans" cxnId="{47D8670B-7C34-4040-9EC5-9D0E4E9547F4}">
      <dgm:prSet/>
      <dgm:spPr/>
      <dgm:t>
        <a:bodyPr/>
        <a:lstStyle/>
        <a:p>
          <a:endParaRPr kumimoji="1" lang="ja-JP" altLang="en-US"/>
        </a:p>
      </dgm:t>
    </dgm:pt>
    <dgm:pt modelId="{AA0EC618-8B21-4F48-B24C-8EB0C7A36914}">
      <dgm:prSet phldrT="[テキスト]"/>
      <dgm:spPr/>
      <dgm:t>
        <a:bodyPr/>
        <a:lstStyle/>
        <a:p>
          <a:r>
            <a:rPr kumimoji="1" lang="ja-JP" altLang="en-US" dirty="0"/>
            <a:t>データ探索・モデル作成</a:t>
          </a:r>
        </a:p>
      </dgm:t>
    </dgm:pt>
    <dgm:pt modelId="{60251848-6119-4DC1-BCCE-2FE3CA2E737F}" type="parTrans" cxnId="{86C36F6C-DDEF-4BDE-8DCC-FEB57AB3CF65}">
      <dgm:prSet/>
      <dgm:spPr/>
      <dgm:t>
        <a:bodyPr/>
        <a:lstStyle/>
        <a:p>
          <a:endParaRPr kumimoji="1" lang="ja-JP" altLang="en-US"/>
        </a:p>
      </dgm:t>
    </dgm:pt>
    <dgm:pt modelId="{F6AAD75C-2595-4787-95C8-854206267802}" type="sibTrans" cxnId="{86C36F6C-DDEF-4BDE-8DCC-FEB57AB3CF65}">
      <dgm:prSet/>
      <dgm:spPr/>
      <dgm:t>
        <a:bodyPr/>
        <a:lstStyle/>
        <a:p>
          <a:endParaRPr kumimoji="1" lang="ja-JP" altLang="en-US"/>
        </a:p>
      </dgm:t>
    </dgm:pt>
    <dgm:pt modelId="{4731306D-13FD-4E6E-A6C1-71709658F33A}">
      <dgm:prSet/>
      <dgm:spPr/>
      <dgm:t>
        <a:bodyPr/>
        <a:lstStyle/>
        <a:p>
          <a:r>
            <a:rPr kumimoji="1" lang="ja-JP" altLang="en-US" dirty="0"/>
            <a:t>意思決定</a:t>
          </a:r>
        </a:p>
      </dgm:t>
    </dgm:pt>
    <dgm:pt modelId="{B0BCC4A2-59E3-45A2-A4D0-50BB2AA81375}" type="parTrans" cxnId="{09C58D8F-C182-4CF4-AE9B-C35A3F029A35}">
      <dgm:prSet/>
      <dgm:spPr/>
      <dgm:t>
        <a:bodyPr/>
        <a:lstStyle/>
        <a:p>
          <a:endParaRPr kumimoji="1" lang="ja-JP" altLang="en-US"/>
        </a:p>
      </dgm:t>
    </dgm:pt>
    <dgm:pt modelId="{080B6018-6B8A-4696-B88F-A908B85B7C88}" type="sibTrans" cxnId="{09C58D8F-C182-4CF4-AE9B-C35A3F029A35}">
      <dgm:prSet/>
      <dgm:spPr/>
      <dgm:t>
        <a:bodyPr/>
        <a:lstStyle/>
        <a:p>
          <a:endParaRPr kumimoji="1" lang="ja-JP" altLang="en-US"/>
        </a:p>
      </dgm:t>
    </dgm:pt>
    <dgm:pt modelId="{10F1D685-29AF-4D09-9F6E-EDB6AEDC6EA5}" type="pres">
      <dgm:prSet presAssocID="{C5B37F9E-9F96-4115-B70C-64CEEFD3AC19}" presName="CompostProcess" presStyleCnt="0">
        <dgm:presLayoutVars>
          <dgm:dir/>
          <dgm:resizeHandles val="exact"/>
        </dgm:presLayoutVars>
      </dgm:prSet>
      <dgm:spPr/>
    </dgm:pt>
    <dgm:pt modelId="{877047AF-6D74-47F6-AAFB-FD620E78670D}" type="pres">
      <dgm:prSet presAssocID="{C5B37F9E-9F96-4115-B70C-64CEEFD3AC19}" presName="arrow" presStyleLbl="bgShp" presStyleIdx="0" presStyleCnt="1"/>
      <dgm:spPr/>
    </dgm:pt>
    <dgm:pt modelId="{7D2E3EC2-07B2-4539-9F70-E97A5957D881}" type="pres">
      <dgm:prSet presAssocID="{C5B37F9E-9F96-4115-B70C-64CEEFD3AC19}" presName="linearProcess" presStyleCnt="0"/>
      <dgm:spPr/>
    </dgm:pt>
    <dgm:pt modelId="{E571E1C3-9ABB-4738-88FB-66AF212A18AF}" type="pres">
      <dgm:prSet presAssocID="{3242EE9B-34DB-4DCB-81A6-B8CD767E058D}" presName="textNode" presStyleLbl="node1" presStyleIdx="0" presStyleCnt="4">
        <dgm:presLayoutVars>
          <dgm:bulletEnabled val="1"/>
        </dgm:presLayoutVars>
      </dgm:prSet>
      <dgm:spPr/>
    </dgm:pt>
    <dgm:pt modelId="{9547C0E8-4D35-4A7F-9BD2-86320173ABC6}" type="pres">
      <dgm:prSet presAssocID="{6958A26B-1E6A-4DBC-90B7-B0A745317026}" presName="sibTrans" presStyleCnt="0"/>
      <dgm:spPr/>
    </dgm:pt>
    <dgm:pt modelId="{4B59A443-8D8E-442C-A65C-E753B0D8BC11}" type="pres">
      <dgm:prSet presAssocID="{25DD1D13-DCD0-4DDB-8D7B-230712E828DF}" presName="textNode" presStyleLbl="node1" presStyleIdx="1" presStyleCnt="4">
        <dgm:presLayoutVars>
          <dgm:bulletEnabled val="1"/>
        </dgm:presLayoutVars>
      </dgm:prSet>
      <dgm:spPr>
        <a:prstGeom prst="roundRect">
          <a:avLst/>
        </a:prstGeom>
      </dgm:spPr>
    </dgm:pt>
    <dgm:pt modelId="{7B06CA1E-DE04-49A2-BB8D-1D75B26FB70E}" type="pres">
      <dgm:prSet presAssocID="{72BF6325-9D59-43B8-920B-00C8FD96F464}" presName="sibTrans" presStyleCnt="0"/>
      <dgm:spPr/>
    </dgm:pt>
    <dgm:pt modelId="{1E4E80DB-DA02-4E7B-BE79-AB8608EADAF3}" type="pres">
      <dgm:prSet presAssocID="{AA0EC618-8B21-4F48-B24C-8EB0C7A36914}" presName="textNode" presStyleLbl="node1" presStyleIdx="2" presStyleCnt="4">
        <dgm:presLayoutVars>
          <dgm:bulletEnabled val="1"/>
        </dgm:presLayoutVars>
      </dgm:prSet>
      <dgm:spPr/>
    </dgm:pt>
    <dgm:pt modelId="{315E81C9-CD4F-4107-B978-90C203093EC5}" type="pres">
      <dgm:prSet presAssocID="{F6AAD75C-2595-4787-95C8-854206267802}" presName="sibTrans" presStyleCnt="0"/>
      <dgm:spPr/>
    </dgm:pt>
    <dgm:pt modelId="{23413C40-BF1A-4927-AE70-77478717F88F}" type="pres">
      <dgm:prSet presAssocID="{4731306D-13FD-4E6E-A6C1-71709658F33A}" presName="textNode" presStyleLbl="node1" presStyleIdx="3" presStyleCnt="4">
        <dgm:presLayoutVars>
          <dgm:bulletEnabled val="1"/>
        </dgm:presLayoutVars>
      </dgm:prSet>
      <dgm:spPr/>
    </dgm:pt>
  </dgm:ptLst>
  <dgm:cxnLst>
    <dgm:cxn modelId="{47D8670B-7C34-4040-9EC5-9D0E4E9547F4}" srcId="{C5B37F9E-9F96-4115-B70C-64CEEFD3AC19}" destId="{25DD1D13-DCD0-4DDB-8D7B-230712E828DF}" srcOrd="1" destOrd="0" parTransId="{257AD63F-77F0-48CD-A2BD-71F8117BD274}" sibTransId="{72BF6325-9D59-43B8-920B-00C8FD96F464}"/>
    <dgm:cxn modelId="{74729E27-F6B7-4CC8-B4D6-18539615CB17}" type="presOf" srcId="{3242EE9B-34DB-4DCB-81A6-B8CD767E058D}" destId="{E571E1C3-9ABB-4738-88FB-66AF212A18AF}" srcOrd="0" destOrd="0" presId="urn:microsoft.com/office/officeart/2005/8/layout/hProcess9"/>
    <dgm:cxn modelId="{86C36F6C-DDEF-4BDE-8DCC-FEB57AB3CF65}" srcId="{C5B37F9E-9F96-4115-B70C-64CEEFD3AC19}" destId="{AA0EC618-8B21-4F48-B24C-8EB0C7A36914}" srcOrd="2" destOrd="0" parTransId="{60251848-6119-4DC1-BCCE-2FE3CA2E737F}" sibTransId="{F6AAD75C-2595-4787-95C8-854206267802}"/>
    <dgm:cxn modelId="{5EDD7484-86FF-46DA-A229-04AAE1F98358}" type="presOf" srcId="{C5B37F9E-9F96-4115-B70C-64CEEFD3AC19}" destId="{10F1D685-29AF-4D09-9F6E-EDB6AEDC6EA5}" srcOrd="0" destOrd="0" presId="urn:microsoft.com/office/officeart/2005/8/layout/hProcess9"/>
    <dgm:cxn modelId="{09C58D8F-C182-4CF4-AE9B-C35A3F029A35}" srcId="{C5B37F9E-9F96-4115-B70C-64CEEFD3AC19}" destId="{4731306D-13FD-4E6E-A6C1-71709658F33A}" srcOrd="3" destOrd="0" parTransId="{B0BCC4A2-59E3-45A2-A4D0-50BB2AA81375}" sibTransId="{080B6018-6B8A-4696-B88F-A908B85B7C88}"/>
    <dgm:cxn modelId="{9250B19C-20B1-4992-9289-915D428F263D}" type="presOf" srcId="{AA0EC618-8B21-4F48-B24C-8EB0C7A36914}" destId="{1E4E80DB-DA02-4E7B-BE79-AB8608EADAF3}" srcOrd="0" destOrd="0" presId="urn:microsoft.com/office/officeart/2005/8/layout/hProcess9"/>
    <dgm:cxn modelId="{6B6FBBA0-CFE6-4D45-87AD-A1CF472BE0DA}" type="presOf" srcId="{25DD1D13-DCD0-4DDB-8D7B-230712E828DF}" destId="{4B59A443-8D8E-442C-A65C-E753B0D8BC11}" srcOrd="0" destOrd="0" presId="urn:microsoft.com/office/officeart/2005/8/layout/hProcess9"/>
    <dgm:cxn modelId="{B2382FC5-9B14-4420-9558-98F43E4F4145}" type="presOf" srcId="{4731306D-13FD-4E6E-A6C1-71709658F33A}" destId="{23413C40-BF1A-4927-AE70-77478717F88F}" srcOrd="0" destOrd="0" presId="urn:microsoft.com/office/officeart/2005/8/layout/hProcess9"/>
    <dgm:cxn modelId="{C123C8ED-ECE7-4870-BDC8-53B63ACC0C65}" srcId="{C5B37F9E-9F96-4115-B70C-64CEEFD3AC19}" destId="{3242EE9B-34DB-4DCB-81A6-B8CD767E058D}" srcOrd="0" destOrd="0" parTransId="{65B7042D-F287-4155-848C-FA872C8A3B5B}" sibTransId="{6958A26B-1E6A-4DBC-90B7-B0A745317026}"/>
    <dgm:cxn modelId="{56265831-5A45-42F2-90CD-6B437F7AE8B0}" type="presParOf" srcId="{10F1D685-29AF-4D09-9F6E-EDB6AEDC6EA5}" destId="{877047AF-6D74-47F6-AAFB-FD620E78670D}" srcOrd="0" destOrd="0" presId="urn:microsoft.com/office/officeart/2005/8/layout/hProcess9"/>
    <dgm:cxn modelId="{B9432BF6-CB8F-4733-A459-76A6AB7B8CDC}" type="presParOf" srcId="{10F1D685-29AF-4D09-9F6E-EDB6AEDC6EA5}" destId="{7D2E3EC2-07B2-4539-9F70-E97A5957D881}" srcOrd="1" destOrd="0" presId="urn:microsoft.com/office/officeart/2005/8/layout/hProcess9"/>
    <dgm:cxn modelId="{25ADC74D-CEC3-4760-A48B-AD1B56879BB1}" type="presParOf" srcId="{7D2E3EC2-07B2-4539-9F70-E97A5957D881}" destId="{E571E1C3-9ABB-4738-88FB-66AF212A18AF}" srcOrd="0" destOrd="0" presId="urn:microsoft.com/office/officeart/2005/8/layout/hProcess9"/>
    <dgm:cxn modelId="{71C60B85-3105-4D6E-94F2-CDBCF77DCEA6}" type="presParOf" srcId="{7D2E3EC2-07B2-4539-9F70-E97A5957D881}" destId="{9547C0E8-4D35-4A7F-9BD2-86320173ABC6}" srcOrd="1" destOrd="0" presId="urn:microsoft.com/office/officeart/2005/8/layout/hProcess9"/>
    <dgm:cxn modelId="{F8F2547F-B634-4A02-9B1A-F06292874EA8}" type="presParOf" srcId="{7D2E3EC2-07B2-4539-9F70-E97A5957D881}" destId="{4B59A443-8D8E-442C-A65C-E753B0D8BC11}" srcOrd="2" destOrd="0" presId="urn:microsoft.com/office/officeart/2005/8/layout/hProcess9"/>
    <dgm:cxn modelId="{944EAE1E-303F-4F11-8B9C-D3B71741F33C}" type="presParOf" srcId="{7D2E3EC2-07B2-4539-9F70-E97A5957D881}" destId="{7B06CA1E-DE04-49A2-BB8D-1D75B26FB70E}" srcOrd="3" destOrd="0" presId="urn:microsoft.com/office/officeart/2005/8/layout/hProcess9"/>
    <dgm:cxn modelId="{9E0582EE-20FD-4335-9213-493A605B1EB0}" type="presParOf" srcId="{7D2E3EC2-07B2-4539-9F70-E97A5957D881}" destId="{1E4E80DB-DA02-4E7B-BE79-AB8608EADAF3}" srcOrd="4" destOrd="0" presId="urn:microsoft.com/office/officeart/2005/8/layout/hProcess9"/>
    <dgm:cxn modelId="{50176B74-3CEE-4138-8AE1-FC0D9FFC07F3}" type="presParOf" srcId="{7D2E3EC2-07B2-4539-9F70-E97A5957D881}" destId="{315E81C9-CD4F-4107-B978-90C203093EC5}" srcOrd="5" destOrd="0" presId="urn:microsoft.com/office/officeart/2005/8/layout/hProcess9"/>
    <dgm:cxn modelId="{279E760A-D926-4BFE-86A5-7F5F669E9094}" type="presParOf" srcId="{7D2E3EC2-07B2-4539-9F70-E97A5957D881}" destId="{23413C40-BF1A-4927-AE70-77478717F88F}" srcOrd="6"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5B37F9E-9F96-4115-B70C-64CEEFD3AC19}" type="doc">
      <dgm:prSet loTypeId="urn:microsoft.com/office/officeart/2005/8/layout/hProcess9" loCatId="process" qsTypeId="urn:microsoft.com/office/officeart/2005/8/quickstyle/simple1" qsCatId="simple" csTypeId="urn:microsoft.com/office/officeart/2005/8/colors/accent1_2" csCatId="accent1" phldr="1"/>
      <dgm:spPr/>
      <dgm:t>
        <a:bodyPr/>
        <a:lstStyle/>
        <a:p>
          <a:endParaRPr kumimoji="1" lang="ja-JP" altLang="en-US"/>
        </a:p>
      </dgm:t>
    </dgm:pt>
    <dgm:pt modelId="{3242EE9B-34DB-4DCB-81A6-B8CD767E058D}">
      <dgm:prSet phldrT="[テキスト]"/>
      <dgm:spPr/>
      <dgm:t>
        <a:bodyPr/>
        <a:lstStyle/>
        <a:p>
          <a:r>
            <a:rPr kumimoji="1" lang="ja-JP" altLang="en-US" dirty="0"/>
            <a:t>課題設定</a:t>
          </a:r>
        </a:p>
      </dgm:t>
    </dgm:pt>
    <dgm:pt modelId="{65B7042D-F287-4155-848C-FA872C8A3B5B}" type="parTrans" cxnId="{C123C8ED-ECE7-4870-BDC8-53B63ACC0C65}">
      <dgm:prSet/>
      <dgm:spPr/>
      <dgm:t>
        <a:bodyPr/>
        <a:lstStyle/>
        <a:p>
          <a:endParaRPr kumimoji="1" lang="ja-JP" altLang="en-US"/>
        </a:p>
      </dgm:t>
    </dgm:pt>
    <dgm:pt modelId="{6958A26B-1E6A-4DBC-90B7-B0A745317026}" type="sibTrans" cxnId="{C123C8ED-ECE7-4870-BDC8-53B63ACC0C65}">
      <dgm:prSet/>
      <dgm:spPr/>
      <dgm:t>
        <a:bodyPr/>
        <a:lstStyle/>
        <a:p>
          <a:endParaRPr kumimoji="1" lang="ja-JP" altLang="en-US"/>
        </a:p>
      </dgm:t>
    </dgm:pt>
    <dgm:pt modelId="{25DD1D13-DCD0-4DDB-8D7B-230712E828DF}">
      <dgm:prSet phldrT="[テキスト]"/>
      <dgm:spPr/>
      <dgm:t>
        <a:bodyPr/>
        <a:lstStyle/>
        <a:p>
          <a:r>
            <a:rPr kumimoji="1" lang="ja-JP" altLang="en-US" dirty="0"/>
            <a:t>データ収集・前処理</a:t>
          </a:r>
        </a:p>
      </dgm:t>
    </dgm:pt>
    <dgm:pt modelId="{257AD63F-77F0-48CD-A2BD-71F8117BD274}" type="parTrans" cxnId="{47D8670B-7C34-4040-9EC5-9D0E4E9547F4}">
      <dgm:prSet/>
      <dgm:spPr/>
      <dgm:t>
        <a:bodyPr/>
        <a:lstStyle/>
        <a:p>
          <a:endParaRPr kumimoji="1" lang="ja-JP" altLang="en-US"/>
        </a:p>
      </dgm:t>
    </dgm:pt>
    <dgm:pt modelId="{72BF6325-9D59-43B8-920B-00C8FD96F464}" type="sibTrans" cxnId="{47D8670B-7C34-4040-9EC5-9D0E4E9547F4}">
      <dgm:prSet/>
      <dgm:spPr/>
      <dgm:t>
        <a:bodyPr/>
        <a:lstStyle/>
        <a:p>
          <a:endParaRPr kumimoji="1" lang="ja-JP" altLang="en-US"/>
        </a:p>
      </dgm:t>
    </dgm:pt>
    <dgm:pt modelId="{AA0EC618-8B21-4F48-B24C-8EB0C7A36914}">
      <dgm:prSet phldrT="[テキスト]"/>
      <dgm:spPr/>
      <dgm:t>
        <a:bodyPr/>
        <a:lstStyle/>
        <a:p>
          <a:r>
            <a:rPr kumimoji="1" lang="ja-JP" altLang="en-US" dirty="0"/>
            <a:t>データ探索・モデル作成</a:t>
          </a:r>
        </a:p>
      </dgm:t>
    </dgm:pt>
    <dgm:pt modelId="{60251848-6119-4DC1-BCCE-2FE3CA2E737F}" type="parTrans" cxnId="{86C36F6C-DDEF-4BDE-8DCC-FEB57AB3CF65}">
      <dgm:prSet/>
      <dgm:spPr/>
      <dgm:t>
        <a:bodyPr/>
        <a:lstStyle/>
        <a:p>
          <a:endParaRPr kumimoji="1" lang="ja-JP" altLang="en-US"/>
        </a:p>
      </dgm:t>
    </dgm:pt>
    <dgm:pt modelId="{F6AAD75C-2595-4787-95C8-854206267802}" type="sibTrans" cxnId="{86C36F6C-DDEF-4BDE-8DCC-FEB57AB3CF65}">
      <dgm:prSet/>
      <dgm:spPr/>
      <dgm:t>
        <a:bodyPr/>
        <a:lstStyle/>
        <a:p>
          <a:endParaRPr kumimoji="1" lang="ja-JP" altLang="en-US"/>
        </a:p>
      </dgm:t>
    </dgm:pt>
    <dgm:pt modelId="{4731306D-13FD-4E6E-A6C1-71709658F33A}">
      <dgm:prSet/>
      <dgm:spPr/>
      <dgm:t>
        <a:bodyPr/>
        <a:lstStyle/>
        <a:p>
          <a:r>
            <a:rPr kumimoji="1" lang="ja-JP" altLang="en-US" dirty="0"/>
            <a:t>意思決定</a:t>
          </a:r>
        </a:p>
      </dgm:t>
    </dgm:pt>
    <dgm:pt modelId="{B0BCC4A2-59E3-45A2-A4D0-50BB2AA81375}" type="parTrans" cxnId="{09C58D8F-C182-4CF4-AE9B-C35A3F029A35}">
      <dgm:prSet/>
      <dgm:spPr/>
      <dgm:t>
        <a:bodyPr/>
        <a:lstStyle/>
        <a:p>
          <a:endParaRPr kumimoji="1" lang="ja-JP" altLang="en-US"/>
        </a:p>
      </dgm:t>
    </dgm:pt>
    <dgm:pt modelId="{080B6018-6B8A-4696-B88F-A908B85B7C88}" type="sibTrans" cxnId="{09C58D8F-C182-4CF4-AE9B-C35A3F029A35}">
      <dgm:prSet/>
      <dgm:spPr/>
      <dgm:t>
        <a:bodyPr/>
        <a:lstStyle/>
        <a:p>
          <a:endParaRPr kumimoji="1" lang="ja-JP" altLang="en-US"/>
        </a:p>
      </dgm:t>
    </dgm:pt>
    <dgm:pt modelId="{10F1D685-29AF-4D09-9F6E-EDB6AEDC6EA5}" type="pres">
      <dgm:prSet presAssocID="{C5B37F9E-9F96-4115-B70C-64CEEFD3AC19}" presName="CompostProcess" presStyleCnt="0">
        <dgm:presLayoutVars>
          <dgm:dir/>
          <dgm:resizeHandles val="exact"/>
        </dgm:presLayoutVars>
      </dgm:prSet>
      <dgm:spPr/>
    </dgm:pt>
    <dgm:pt modelId="{877047AF-6D74-47F6-AAFB-FD620E78670D}" type="pres">
      <dgm:prSet presAssocID="{C5B37F9E-9F96-4115-B70C-64CEEFD3AC19}" presName="arrow" presStyleLbl="bgShp" presStyleIdx="0" presStyleCnt="1"/>
      <dgm:spPr/>
    </dgm:pt>
    <dgm:pt modelId="{7D2E3EC2-07B2-4539-9F70-E97A5957D881}" type="pres">
      <dgm:prSet presAssocID="{C5B37F9E-9F96-4115-B70C-64CEEFD3AC19}" presName="linearProcess" presStyleCnt="0"/>
      <dgm:spPr/>
    </dgm:pt>
    <dgm:pt modelId="{E571E1C3-9ABB-4738-88FB-66AF212A18AF}" type="pres">
      <dgm:prSet presAssocID="{3242EE9B-34DB-4DCB-81A6-B8CD767E058D}" presName="textNode" presStyleLbl="node1" presStyleIdx="0" presStyleCnt="4">
        <dgm:presLayoutVars>
          <dgm:bulletEnabled val="1"/>
        </dgm:presLayoutVars>
      </dgm:prSet>
      <dgm:spPr/>
    </dgm:pt>
    <dgm:pt modelId="{9547C0E8-4D35-4A7F-9BD2-86320173ABC6}" type="pres">
      <dgm:prSet presAssocID="{6958A26B-1E6A-4DBC-90B7-B0A745317026}" presName="sibTrans" presStyleCnt="0"/>
      <dgm:spPr/>
    </dgm:pt>
    <dgm:pt modelId="{4B59A443-8D8E-442C-A65C-E753B0D8BC11}" type="pres">
      <dgm:prSet presAssocID="{25DD1D13-DCD0-4DDB-8D7B-230712E828DF}" presName="textNode" presStyleLbl="node1" presStyleIdx="1" presStyleCnt="4">
        <dgm:presLayoutVars>
          <dgm:bulletEnabled val="1"/>
        </dgm:presLayoutVars>
      </dgm:prSet>
      <dgm:spPr>
        <a:prstGeom prst="roundRect">
          <a:avLst/>
        </a:prstGeom>
      </dgm:spPr>
    </dgm:pt>
    <dgm:pt modelId="{7B06CA1E-DE04-49A2-BB8D-1D75B26FB70E}" type="pres">
      <dgm:prSet presAssocID="{72BF6325-9D59-43B8-920B-00C8FD96F464}" presName="sibTrans" presStyleCnt="0"/>
      <dgm:spPr/>
    </dgm:pt>
    <dgm:pt modelId="{1E4E80DB-DA02-4E7B-BE79-AB8608EADAF3}" type="pres">
      <dgm:prSet presAssocID="{AA0EC618-8B21-4F48-B24C-8EB0C7A36914}" presName="textNode" presStyleLbl="node1" presStyleIdx="2" presStyleCnt="4">
        <dgm:presLayoutVars>
          <dgm:bulletEnabled val="1"/>
        </dgm:presLayoutVars>
      </dgm:prSet>
      <dgm:spPr/>
    </dgm:pt>
    <dgm:pt modelId="{315E81C9-CD4F-4107-B978-90C203093EC5}" type="pres">
      <dgm:prSet presAssocID="{F6AAD75C-2595-4787-95C8-854206267802}" presName="sibTrans" presStyleCnt="0"/>
      <dgm:spPr/>
    </dgm:pt>
    <dgm:pt modelId="{23413C40-BF1A-4927-AE70-77478717F88F}" type="pres">
      <dgm:prSet presAssocID="{4731306D-13FD-4E6E-A6C1-71709658F33A}" presName="textNode" presStyleLbl="node1" presStyleIdx="3" presStyleCnt="4">
        <dgm:presLayoutVars>
          <dgm:bulletEnabled val="1"/>
        </dgm:presLayoutVars>
      </dgm:prSet>
      <dgm:spPr/>
    </dgm:pt>
  </dgm:ptLst>
  <dgm:cxnLst>
    <dgm:cxn modelId="{47D8670B-7C34-4040-9EC5-9D0E4E9547F4}" srcId="{C5B37F9E-9F96-4115-B70C-64CEEFD3AC19}" destId="{25DD1D13-DCD0-4DDB-8D7B-230712E828DF}" srcOrd="1" destOrd="0" parTransId="{257AD63F-77F0-48CD-A2BD-71F8117BD274}" sibTransId="{72BF6325-9D59-43B8-920B-00C8FD96F464}"/>
    <dgm:cxn modelId="{74729E27-F6B7-4CC8-B4D6-18539615CB17}" type="presOf" srcId="{3242EE9B-34DB-4DCB-81A6-B8CD767E058D}" destId="{E571E1C3-9ABB-4738-88FB-66AF212A18AF}" srcOrd="0" destOrd="0" presId="urn:microsoft.com/office/officeart/2005/8/layout/hProcess9"/>
    <dgm:cxn modelId="{86C36F6C-DDEF-4BDE-8DCC-FEB57AB3CF65}" srcId="{C5B37F9E-9F96-4115-B70C-64CEEFD3AC19}" destId="{AA0EC618-8B21-4F48-B24C-8EB0C7A36914}" srcOrd="2" destOrd="0" parTransId="{60251848-6119-4DC1-BCCE-2FE3CA2E737F}" sibTransId="{F6AAD75C-2595-4787-95C8-854206267802}"/>
    <dgm:cxn modelId="{5EDD7484-86FF-46DA-A229-04AAE1F98358}" type="presOf" srcId="{C5B37F9E-9F96-4115-B70C-64CEEFD3AC19}" destId="{10F1D685-29AF-4D09-9F6E-EDB6AEDC6EA5}" srcOrd="0" destOrd="0" presId="urn:microsoft.com/office/officeart/2005/8/layout/hProcess9"/>
    <dgm:cxn modelId="{09C58D8F-C182-4CF4-AE9B-C35A3F029A35}" srcId="{C5B37F9E-9F96-4115-B70C-64CEEFD3AC19}" destId="{4731306D-13FD-4E6E-A6C1-71709658F33A}" srcOrd="3" destOrd="0" parTransId="{B0BCC4A2-59E3-45A2-A4D0-50BB2AA81375}" sibTransId="{080B6018-6B8A-4696-B88F-A908B85B7C88}"/>
    <dgm:cxn modelId="{9250B19C-20B1-4992-9289-915D428F263D}" type="presOf" srcId="{AA0EC618-8B21-4F48-B24C-8EB0C7A36914}" destId="{1E4E80DB-DA02-4E7B-BE79-AB8608EADAF3}" srcOrd="0" destOrd="0" presId="urn:microsoft.com/office/officeart/2005/8/layout/hProcess9"/>
    <dgm:cxn modelId="{6B6FBBA0-CFE6-4D45-87AD-A1CF472BE0DA}" type="presOf" srcId="{25DD1D13-DCD0-4DDB-8D7B-230712E828DF}" destId="{4B59A443-8D8E-442C-A65C-E753B0D8BC11}" srcOrd="0" destOrd="0" presId="urn:microsoft.com/office/officeart/2005/8/layout/hProcess9"/>
    <dgm:cxn modelId="{B2382FC5-9B14-4420-9558-98F43E4F4145}" type="presOf" srcId="{4731306D-13FD-4E6E-A6C1-71709658F33A}" destId="{23413C40-BF1A-4927-AE70-77478717F88F}" srcOrd="0" destOrd="0" presId="urn:microsoft.com/office/officeart/2005/8/layout/hProcess9"/>
    <dgm:cxn modelId="{C123C8ED-ECE7-4870-BDC8-53B63ACC0C65}" srcId="{C5B37F9E-9F96-4115-B70C-64CEEFD3AC19}" destId="{3242EE9B-34DB-4DCB-81A6-B8CD767E058D}" srcOrd="0" destOrd="0" parTransId="{65B7042D-F287-4155-848C-FA872C8A3B5B}" sibTransId="{6958A26B-1E6A-4DBC-90B7-B0A745317026}"/>
    <dgm:cxn modelId="{56265831-5A45-42F2-90CD-6B437F7AE8B0}" type="presParOf" srcId="{10F1D685-29AF-4D09-9F6E-EDB6AEDC6EA5}" destId="{877047AF-6D74-47F6-AAFB-FD620E78670D}" srcOrd="0" destOrd="0" presId="urn:microsoft.com/office/officeart/2005/8/layout/hProcess9"/>
    <dgm:cxn modelId="{B9432BF6-CB8F-4733-A459-76A6AB7B8CDC}" type="presParOf" srcId="{10F1D685-29AF-4D09-9F6E-EDB6AEDC6EA5}" destId="{7D2E3EC2-07B2-4539-9F70-E97A5957D881}" srcOrd="1" destOrd="0" presId="urn:microsoft.com/office/officeart/2005/8/layout/hProcess9"/>
    <dgm:cxn modelId="{25ADC74D-CEC3-4760-A48B-AD1B56879BB1}" type="presParOf" srcId="{7D2E3EC2-07B2-4539-9F70-E97A5957D881}" destId="{E571E1C3-9ABB-4738-88FB-66AF212A18AF}" srcOrd="0" destOrd="0" presId="urn:microsoft.com/office/officeart/2005/8/layout/hProcess9"/>
    <dgm:cxn modelId="{71C60B85-3105-4D6E-94F2-CDBCF77DCEA6}" type="presParOf" srcId="{7D2E3EC2-07B2-4539-9F70-E97A5957D881}" destId="{9547C0E8-4D35-4A7F-9BD2-86320173ABC6}" srcOrd="1" destOrd="0" presId="urn:microsoft.com/office/officeart/2005/8/layout/hProcess9"/>
    <dgm:cxn modelId="{F8F2547F-B634-4A02-9B1A-F06292874EA8}" type="presParOf" srcId="{7D2E3EC2-07B2-4539-9F70-E97A5957D881}" destId="{4B59A443-8D8E-442C-A65C-E753B0D8BC11}" srcOrd="2" destOrd="0" presId="urn:microsoft.com/office/officeart/2005/8/layout/hProcess9"/>
    <dgm:cxn modelId="{944EAE1E-303F-4F11-8B9C-D3B71741F33C}" type="presParOf" srcId="{7D2E3EC2-07B2-4539-9F70-E97A5957D881}" destId="{7B06CA1E-DE04-49A2-BB8D-1D75B26FB70E}" srcOrd="3" destOrd="0" presId="urn:microsoft.com/office/officeart/2005/8/layout/hProcess9"/>
    <dgm:cxn modelId="{9E0582EE-20FD-4335-9213-493A605B1EB0}" type="presParOf" srcId="{7D2E3EC2-07B2-4539-9F70-E97A5957D881}" destId="{1E4E80DB-DA02-4E7B-BE79-AB8608EADAF3}" srcOrd="4" destOrd="0" presId="urn:microsoft.com/office/officeart/2005/8/layout/hProcess9"/>
    <dgm:cxn modelId="{50176B74-3CEE-4138-8AE1-FC0D9FFC07F3}" type="presParOf" srcId="{7D2E3EC2-07B2-4539-9F70-E97A5957D881}" destId="{315E81C9-CD4F-4107-B978-90C203093EC5}" srcOrd="5" destOrd="0" presId="urn:microsoft.com/office/officeart/2005/8/layout/hProcess9"/>
    <dgm:cxn modelId="{279E760A-D926-4BFE-86A5-7F5F669E9094}" type="presParOf" srcId="{7D2E3EC2-07B2-4539-9F70-E97A5957D881}" destId="{23413C40-BF1A-4927-AE70-77478717F88F}" srcOrd="6"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7047AF-6D74-47F6-AAFB-FD620E78670D}">
      <dsp:nvSpPr>
        <dsp:cNvPr id="0" name=""/>
        <dsp:cNvSpPr/>
      </dsp:nvSpPr>
      <dsp:spPr>
        <a:xfrm>
          <a:off x="840360" y="0"/>
          <a:ext cx="9524090" cy="4527897"/>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571E1C3-9ABB-4738-88FB-66AF212A18AF}">
      <dsp:nvSpPr>
        <dsp:cNvPr id="0" name=""/>
        <dsp:cNvSpPr/>
      </dsp:nvSpPr>
      <dsp:spPr>
        <a:xfrm>
          <a:off x="4751" y="1358369"/>
          <a:ext cx="2683318" cy="1811158"/>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kumimoji="1" lang="ja-JP" altLang="en-US" sz="3100" kern="1200" dirty="0"/>
            <a:t>課題設定</a:t>
          </a:r>
        </a:p>
      </dsp:txBody>
      <dsp:txXfrm>
        <a:off x="93164" y="1446782"/>
        <a:ext cx="2506492" cy="1634332"/>
      </dsp:txXfrm>
    </dsp:sp>
    <dsp:sp modelId="{4B59A443-8D8E-442C-A65C-E753B0D8BC11}">
      <dsp:nvSpPr>
        <dsp:cNvPr id="0" name=""/>
        <dsp:cNvSpPr/>
      </dsp:nvSpPr>
      <dsp:spPr>
        <a:xfrm>
          <a:off x="2842081" y="1358369"/>
          <a:ext cx="2683318" cy="1811158"/>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kumimoji="1" lang="ja-JP" altLang="en-US" sz="3100" kern="1200" dirty="0"/>
            <a:t>データ収集・前処理</a:t>
          </a:r>
        </a:p>
      </dsp:txBody>
      <dsp:txXfrm>
        <a:off x="2930494" y="1446782"/>
        <a:ext cx="2506492" cy="1634332"/>
      </dsp:txXfrm>
    </dsp:sp>
    <dsp:sp modelId="{1E4E80DB-DA02-4E7B-BE79-AB8608EADAF3}">
      <dsp:nvSpPr>
        <dsp:cNvPr id="0" name=""/>
        <dsp:cNvSpPr/>
      </dsp:nvSpPr>
      <dsp:spPr>
        <a:xfrm>
          <a:off x="5679411" y="1358369"/>
          <a:ext cx="2683318" cy="1811158"/>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kumimoji="1" lang="ja-JP" altLang="en-US" sz="3100" kern="1200" dirty="0"/>
            <a:t>データ探索・モデル作成</a:t>
          </a:r>
        </a:p>
      </dsp:txBody>
      <dsp:txXfrm>
        <a:off x="5767824" y="1446782"/>
        <a:ext cx="2506492" cy="1634332"/>
      </dsp:txXfrm>
    </dsp:sp>
    <dsp:sp modelId="{23413C40-BF1A-4927-AE70-77478717F88F}">
      <dsp:nvSpPr>
        <dsp:cNvPr id="0" name=""/>
        <dsp:cNvSpPr/>
      </dsp:nvSpPr>
      <dsp:spPr>
        <a:xfrm>
          <a:off x="8516741" y="1358369"/>
          <a:ext cx="2683318" cy="1811158"/>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kumimoji="1" lang="ja-JP" altLang="en-US" sz="3100" kern="1200" dirty="0"/>
            <a:t>意思決定</a:t>
          </a:r>
        </a:p>
      </dsp:txBody>
      <dsp:txXfrm>
        <a:off x="8605154" y="1446782"/>
        <a:ext cx="2506492" cy="163433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7047AF-6D74-47F6-AAFB-FD620E78670D}">
      <dsp:nvSpPr>
        <dsp:cNvPr id="0" name=""/>
        <dsp:cNvSpPr/>
      </dsp:nvSpPr>
      <dsp:spPr>
        <a:xfrm>
          <a:off x="840360" y="0"/>
          <a:ext cx="9524090" cy="4527897"/>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571E1C3-9ABB-4738-88FB-66AF212A18AF}">
      <dsp:nvSpPr>
        <dsp:cNvPr id="0" name=""/>
        <dsp:cNvSpPr/>
      </dsp:nvSpPr>
      <dsp:spPr>
        <a:xfrm>
          <a:off x="4751" y="1358369"/>
          <a:ext cx="2683318" cy="1811158"/>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kumimoji="1" lang="ja-JP" altLang="en-US" sz="3100" kern="1200" dirty="0"/>
            <a:t>課題設定</a:t>
          </a:r>
        </a:p>
      </dsp:txBody>
      <dsp:txXfrm>
        <a:off x="93164" y="1446782"/>
        <a:ext cx="2506492" cy="1634332"/>
      </dsp:txXfrm>
    </dsp:sp>
    <dsp:sp modelId="{4B59A443-8D8E-442C-A65C-E753B0D8BC11}">
      <dsp:nvSpPr>
        <dsp:cNvPr id="0" name=""/>
        <dsp:cNvSpPr/>
      </dsp:nvSpPr>
      <dsp:spPr>
        <a:xfrm>
          <a:off x="2842081" y="1358369"/>
          <a:ext cx="2683318" cy="1811158"/>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kumimoji="1" lang="ja-JP" altLang="en-US" sz="3100" kern="1200" dirty="0"/>
            <a:t>データ収集・前処理</a:t>
          </a:r>
        </a:p>
      </dsp:txBody>
      <dsp:txXfrm>
        <a:off x="2930494" y="1446782"/>
        <a:ext cx="2506492" cy="1634332"/>
      </dsp:txXfrm>
    </dsp:sp>
    <dsp:sp modelId="{1E4E80DB-DA02-4E7B-BE79-AB8608EADAF3}">
      <dsp:nvSpPr>
        <dsp:cNvPr id="0" name=""/>
        <dsp:cNvSpPr/>
      </dsp:nvSpPr>
      <dsp:spPr>
        <a:xfrm>
          <a:off x="5679411" y="1358369"/>
          <a:ext cx="2683318" cy="1811158"/>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kumimoji="1" lang="ja-JP" altLang="en-US" sz="3100" kern="1200" dirty="0"/>
            <a:t>データ探索・モデル作成</a:t>
          </a:r>
        </a:p>
      </dsp:txBody>
      <dsp:txXfrm>
        <a:off x="5767824" y="1446782"/>
        <a:ext cx="2506492" cy="1634332"/>
      </dsp:txXfrm>
    </dsp:sp>
    <dsp:sp modelId="{23413C40-BF1A-4927-AE70-77478717F88F}">
      <dsp:nvSpPr>
        <dsp:cNvPr id="0" name=""/>
        <dsp:cNvSpPr/>
      </dsp:nvSpPr>
      <dsp:spPr>
        <a:xfrm>
          <a:off x="8516741" y="1358369"/>
          <a:ext cx="2683318" cy="1811158"/>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kumimoji="1" lang="ja-JP" altLang="en-US" sz="3100" kern="1200" dirty="0"/>
            <a:t>意思決定</a:t>
          </a:r>
        </a:p>
      </dsp:txBody>
      <dsp:txXfrm>
        <a:off x="8605154" y="1446782"/>
        <a:ext cx="2506492" cy="1634332"/>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日付プレースホルダー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CD40B690-4EF7-4D38-86C5-21776844E300}" type="datetime1">
              <a:rPr lang="ja-JP" altLang="en-US" smtClean="0"/>
              <a:t>2021/1/12</a:t>
            </a:fld>
            <a:endParaRPr lang="en-US" dirty="0"/>
          </a:p>
        </p:txBody>
      </p:sp>
      <p:sp>
        <p:nvSpPr>
          <p:cNvPr id="4" name="フッター プレースホルダー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スライド番号プレースホルダー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A975D426-A9DD-4244-A2CE-1FB6623742C7}" type="slidenum">
              <a:rPr lang="en-US" smtClean="0"/>
              <a:t>‹#›</a:t>
            </a:fld>
            <a:endParaRPr lang="en-US"/>
          </a:p>
        </p:txBody>
      </p:sp>
    </p:spTree>
    <p:extLst>
      <p:ext uri="{BB962C8B-B14F-4D97-AF65-F5344CB8AC3E}">
        <p14:creationId xmlns:p14="http://schemas.microsoft.com/office/powerpoint/2010/main" val="882484457"/>
      </p:ext>
    </p:extLst>
  </p:cSld>
  <p:clrMap bg1="lt1" tx1="dk1" bg2="lt2" tx2="dk2" accent1="accent1" accent2="accent2" accent3="accent3" accent4="accent4" accent5="accent5" accent6="accent6" hlink="hlink" folHlink="folHlink"/>
  <p:hf hdr="0" ftr="0"/>
</p:handoutMaster>
</file>

<file path=ppt/media/image1.jpeg>
</file>

<file path=ppt/media/image10.png>
</file>

<file path=ppt/media/image11.png>
</file>

<file path=ppt/media/image2.png>
</file>

<file path=ppt/media/image3.pn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4B5FBF1-5E31-4C0B-B485-E42C236123C7}" type="datetime1">
              <a:rPr lang="ja-JP" altLang="en-US" smtClean="0"/>
              <a:t>2021/1/12</a:t>
            </a:fld>
            <a:endParaRPr 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ja"/>
              <a:t>マスター テキストの書式設定</a:t>
            </a:r>
            <a:endParaRPr lang="en-US"/>
          </a:p>
          <a:p>
            <a:pPr lvl="1" rtl="0"/>
            <a:r>
              <a:rPr lang="ja"/>
              <a:t>第 2 レベル</a:t>
            </a:r>
          </a:p>
          <a:p>
            <a:pPr lvl="2" rtl="0"/>
            <a:r>
              <a:rPr lang="ja"/>
              <a:t>第 3 レベル</a:t>
            </a:r>
          </a:p>
          <a:p>
            <a:pPr lvl="3" rtl="0"/>
            <a:r>
              <a:rPr lang="ja"/>
              <a:t>第 4 レベル</a:t>
            </a:r>
          </a:p>
          <a:p>
            <a:pPr lvl="4" rtl="0"/>
            <a:r>
              <a:rPr lang="ja"/>
              <a:t>第 5 レベル</a:t>
            </a:r>
            <a:endParaRPr 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1B41D33-19C8-4450-B3C5-BE83E9C8F0BC}" type="slidenum">
              <a:rPr lang="en-US" smtClean="0"/>
              <a:t>‹#›</a:t>
            </a:fld>
            <a:endParaRPr lang="en-US"/>
          </a:p>
        </p:txBody>
      </p:sp>
    </p:spTree>
    <p:extLst>
      <p:ext uri="{BB962C8B-B14F-4D97-AF65-F5344CB8AC3E}">
        <p14:creationId xmlns:p14="http://schemas.microsoft.com/office/powerpoint/2010/main" val="3571455252"/>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本日話すのはここにあげた</a:t>
            </a:r>
            <a:r>
              <a:rPr kumimoji="1" lang="en-US" altLang="ja-JP" dirty="0"/>
              <a:t>3</a:t>
            </a:r>
            <a:r>
              <a:rPr kumimoji="1" lang="ja-JP" altLang="en-US" dirty="0"/>
              <a:t>点です。　</a:t>
            </a:r>
            <a:endParaRPr kumimoji="1" lang="en-US" altLang="ja-JP" dirty="0"/>
          </a:p>
          <a:p>
            <a:endParaRPr kumimoji="1" lang="en-US" altLang="ja-JP" dirty="0"/>
          </a:p>
          <a:p>
            <a:r>
              <a:rPr kumimoji="1" lang="ja-JP" altLang="en-US" dirty="0"/>
              <a:t>まず、データ分析に関して話します。そのあとインタラクティブな可視化のメリットに触れ、実際の</a:t>
            </a:r>
            <a:r>
              <a:rPr kumimoji="1" lang="en-US" altLang="ja-JP" dirty="0"/>
              <a:t>Dash</a:t>
            </a:r>
            <a:r>
              <a:rPr kumimoji="1" lang="ja-JP" altLang="en-US" dirty="0"/>
              <a:t>アプリに触れながら作り方や動作について話します。</a:t>
            </a:r>
            <a:endParaRPr kumimoji="1" lang="en-US" altLang="ja-JP" dirty="0"/>
          </a:p>
          <a:p>
            <a:endParaRPr kumimoji="1" lang="en-US" altLang="ja-JP" dirty="0"/>
          </a:p>
          <a:p>
            <a:endParaRPr kumimoji="1" lang="ja-JP" altLang="en-US" dirty="0"/>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2021/1/12</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4</a:t>
            </a:fld>
            <a:endParaRPr lang="en-US"/>
          </a:p>
        </p:txBody>
      </p:sp>
    </p:spTree>
    <p:extLst>
      <p:ext uri="{BB962C8B-B14F-4D97-AF65-F5344CB8AC3E}">
        <p14:creationId xmlns:p14="http://schemas.microsoft.com/office/powerpoint/2010/main" val="17920754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つまり、日本のビジネスシーンは変化がこれまで遅かった。そのため、経験や勘でフィットできたわけですが、コロナで非連続的な環境な変化が起こり、未知の状況に対応する必要が出てきた。そのため、データ分析が必要となった、もしくは今後は必要となるということが言えます。</a:t>
            </a:r>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2021/1/12</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13</a:t>
            </a:fld>
            <a:endParaRPr lang="en-US"/>
          </a:p>
        </p:txBody>
      </p:sp>
    </p:spTree>
    <p:extLst>
      <p:ext uri="{BB962C8B-B14F-4D97-AF65-F5344CB8AC3E}">
        <p14:creationId xmlns:p14="http://schemas.microsoft.com/office/powerpoint/2010/main" val="38068029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2021/1/12</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14</a:t>
            </a:fld>
            <a:endParaRPr lang="en-US"/>
          </a:p>
        </p:txBody>
      </p:sp>
    </p:spTree>
    <p:extLst>
      <p:ext uri="{BB962C8B-B14F-4D97-AF65-F5344CB8AC3E}">
        <p14:creationId xmlns:p14="http://schemas.microsoft.com/office/powerpoint/2010/main" val="36955398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次にインタラクティブな可視化についてです。</a:t>
            </a:r>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2021/1/12</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15</a:t>
            </a:fld>
            <a:endParaRPr lang="en-US"/>
          </a:p>
        </p:txBody>
      </p:sp>
    </p:spTree>
    <p:extLst>
      <p:ext uri="{BB962C8B-B14F-4D97-AF65-F5344CB8AC3E}">
        <p14:creationId xmlns:p14="http://schemas.microsoft.com/office/powerpoint/2010/main" val="27234792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データ分析のステップは次のような</a:t>
            </a:r>
            <a:r>
              <a:rPr kumimoji="1" lang="en-US" altLang="ja-JP" dirty="0"/>
              <a:t>4</a:t>
            </a:r>
            <a:r>
              <a:rPr kumimoji="1" lang="ja-JP" altLang="en-US" dirty="0"/>
              <a:t>ステップとなります。</a:t>
            </a:r>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2021/1/12</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16</a:t>
            </a:fld>
            <a:endParaRPr lang="en-US"/>
          </a:p>
        </p:txBody>
      </p:sp>
    </p:spTree>
    <p:extLst>
      <p:ext uri="{BB962C8B-B14F-4D97-AF65-F5344CB8AC3E}">
        <p14:creationId xmlns:p14="http://schemas.microsoft.com/office/powerpoint/2010/main" val="31582587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そして、データ探索の部分で、データの可視化が使われます。</a:t>
            </a:r>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2021/1/12</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17</a:t>
            </a:fld>
            <a:endParaRPr lang="en-US"/>
          </a:p>
        </p:txBody>
      </p:sp>
    </p:spTree>
    <p:extLst>
      <p:ext uri="{BB962C8B-B14F-4D97-AF65-F5344CB8AC3E}">
        <p14:creationId xmlns:p14="http://schemas.microsoft.com/office/powerpoint/2010/main" val="40432128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データ探索とは、データの全体像を見てその処理をどのように行うかという過程です。データ分析では必ず行われる重要な部分であり、ここでデータを可視化して、データをどのように使っていくかを考えたりします。ではなぜ、データを可視化するのかというと、</a:t>
            </a:r>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2021/1/12</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18</a:t>
            </a:fld>
            <a:endParaRPr lang="en-US"/>
          </a:p>
        </p:txBody>
      </p:sp>
    </p:spTree>
    <p:extLst>
      <p:ext uri="{BB962C8B-B14F-4D97-AF65-F5344CB8AC3E}">
        <p14:creationId xmlns:p14="http://schemas.microsoft.com/office/powerpoint/2010/main" val="36917282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これはコロナウィルスの感染データなのですが、表データで確認しても、データがどうなっているかは人間にとって分かり難いものとなります。</a:t>
            </a:r>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2021/1/12</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19</a:t>
            </a:fld>
            <a:endParaRPr lang="en-US"/>
          </a:p>
        </p:txBody>
      </p:sp>
    </p:spTree>
    <p:extLst>
      <p:ext uri="{BB962C8B-B14F-4D97-AF65-F5344CB8AC3E}">
        <p14:creationId xmlns:p14="http://schemas.microsoft.com/office/powerpoint/2010/main" val="11803367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次に可視化した事例ですが、可視化するとデータがどうなっているのかよく理解できます。一方で、データが増えた昨今、データの可視化にも問題点があります。</a:t>
            </a:r>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2021/1/12</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20</a:t>
            </a:fld>
            <a:endParaRPr lang="en-US"/>
          </a:p>
        </p:txBody>
      </p:sp>
    </p:spTree>
    <p:extLst>
      <p:ext uri="{BB962C8B-B14F-4D97-AF65-F5344CB8AC3E}">
        <p14:creationId xmlns:p14="http://schemas.microsoft.com/office/powerpoint/2010/main" val="22838805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先ほどの事例のデータをすべて使って可視化すると、どの線がどの国のデータか分からなくなってしまいます。</a:t>
            </a:r>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2021/1/12</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21</a:t>
            </a:fld>
            <a:endParaRPr lang="en-US"/>
          </a:p>
        </p:txBody>
      </p:sp>
    </p:spTree>
    <p:extLst>
      <p:ext uri="{BB962C8B-B14F-4D97-AF65-F5344CB8AC3E}">
        <p14:creationId xmlns:p14="http://schemas.microsoft.com/office/powerpoint/2010/main" val="30373631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データが増えたゆえの可視化の問題点。データが多くなったのに、それを表現すると何かよく分からなくなる。それゆえ、ピックアップされた事例が取り上げられることが多く、確認したいデータが表示されなかったりする。そうすると、このデータはどうなってるんですか？ちょっと確認しますみたいな工程が生じ、多くの人の見解がデータ分析にこめられない。というような問題点が生じます。</a:t>
            </a:r>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2021/1/12</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22</a:t>
            </a:fld>
            <a:endParaRPr lang="en-US"/>
          </a:p>
        </p:txBody>
      </p:sp>
    </p:spTree>
    <p:extLst>
      <p:ext uri="{BB962C8B-B14F-4D97-AF65-F5344CB8AC3E}">
        <p14:creationId xmlns:p14="http://schemas.microsoft.com/office/powerpoint/2010/main" val="2649721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はデータ分析です。ここでは、データ分析というのは普通にみんながやっていることだということと、これまで日本ではあまり重要視されていなかったデータ分析が最近どうして必要になってきたかということを話します。</a:t>
            </a:r>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2021/1/12</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5</a:t>
            </a:fld>
            <a:endParaRPr lang="en-US"/>
          </a:p>
        </p:txBody>
      </p:sp>
    </p:spTree>
    <p:extLst>
      <p:ext uri="{BB962C8B-B14F-4D97-AF65-F5344CB8AC3E}">
        <p14:creationId xmlns:p14="http://schemas.microsoft.com/office/powerpoint/2010/main" val="5500421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そこで、インタラクティブな可視化の出番です。</a:t>
            </a:r>
            <a:r>
              <a:rPr kumimoji="1" lang="en-US" altLang="ja-JP" dirty="0"/>
              <a:t>Dash</a:t>
            </a:r>
            <a:r>
              <a:rPr kumimoji="1" lang="ja-JP" altLang="en-US" dirty="0"/>
              <a:t>のアプリケーションを作成してみました。</a:t>
            </a:r>
            <a:endParaRPr kumimoji="1" lang="en-US" altLang="ja-JP" dirty="0"/>
          </a:p>
          <a:p>
            <a:r>
              <a:rPr kumimoji="1" lang="ja-JP" altLang="en-US" dirty="0"/>
              <a:t>ジュンク堂という</a:t>
            </a:r>
            <a:r>
              <a:rPr kumimoji="1" lang="en-US" altLang="ja-JP" dirty="0"/>
              <a:t>URL</a:t>
            </a:r>
            <a:r>
              <a:rPr kumimoji="1" lang="ja-JP" altLang="en-US" dirty="0"/>
              <a:t>がコビッドのデータを可視化したもの、次のものが日本の市町村の人口ピラミッドを可視化したものです。</a:t>
            </a:r>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2021/1/12</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23</a:t>
            </a:fld>
            <a:endParaRPr lang="en-US"/>
          </a:p>
        </p:txBody>
      </p:sp>
    </p:spTree>
    <p:extLst>
      <p:ext uri="{BB962C8B-B14F-4D97-AF65-F5344CB8AC3E}">
        <p14:creationId xmlns:p14="http://schemas.microsoft.com/office/powerpoint/2010/main" val="19626626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今日話すアジェンダは</a:t>
            </a:r>
            <a:r>
              <a:rPr kumimoji="1" lang="en-US" altLang="ja-JP" dirty="0"/>
              <a:t>2</a:t>
            </a:r>
            <a:r>
              <a:rPr kumimoji="1" lang="ja-JP" altLang="en-US" dirty="0"/>
              <a:t>つです。</a:t>
            </a:r>
            <a:endParaRPr kumimoji="1" lang="en-US" altLang="ja-JP" dirty="0"/>
          </a:p>
          <a:p>
            <a:r>
              <a:rPr kumimoji="1" lang="ja-JP" altLang="en-US" dirty="0"/>
              <a:t>まずデータ分析ってよく聞くけどどうしてか？特に最近</a:t>
            </a:r>
            <a:r>
              <a:rPr kumimoji="1" lang="en-US" altLang="ja-JP" dirty="0"/>
              <a:t>DX</a:t>
            </a:r>
            <a:r>
              <a:rPr kumimoji="1" lang="ja-JP" altLang="en-US" dirty="0"/>
              <a:t>の文脈に含まれがちですが、どうして最近日本でデータ分析が必要になっているか私が思うところを話します。あとデータ分析とはどんなことかってのも話します。</a:t>
            </a:r>
            <a:endParaRPr kumimoji="1" lang="en-US" altLang="ja-JP" dirty="0"/>
          </a:p>
          <a:p>
            <a:endParaRPr kumimoji="1" lang="en-US" altLang="ja-JP" dirty="0"/>
          </a:p>
          <a:p>
            <a:r>
              <a:rPr kumimoji="1" lang="ja-JP" altLang="en-US" dirty="0"/>
              <a:t>続いてそのデータ分析の中でインタラテクィブな可視化を使うと良いかという話をしてみます。</a:t>
            </a:r>
            <a:endParaRPr kumimoji="1" lang="en-US" altLang="ja-JP" dirty="0"/>
          </a:p>
          <a:p>
            <a:endParaRPr kumimoji="1" lang="ja-JP" altLang="en-US" dirty="0"/>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2021/1/12</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24</a:t>
            </a:fld>
            <a:endParaRPr lang="en-US"/>
          </a:p>
        </p:txBody>
      </p:sp>
    </p:spTree>
    <p:extLst>
      <p:ext uri="{BB962C8B-B14F-4D97-AF65-F5344CB8AC3E}">
        <p14:creationId xmlns:p14="http://schemas.microsoft.com/office/powerpoint/2010/main" val="27275381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今日話すアジェンダは</a:t>
            </a:r>
            <a:r>
              <a:rPr kumimoji="1" lang="en-US" altLang="ja-JP" dirty="0"/>
              <a:t>2</a:t>
            </a:r>
            <a:r>
              <a:rPr kumimoji="1" lang="ja-JP" altLang="en-US" dirty="0"/>
              <a:t>つです。</a:t>
            </a:r>
            <a:endParaRPr kumimoji="1" lang="en-US" altLang="ja-JP" dirty="0"/>
          </a:p>
          <a:p>
            <a:r>
              <a:rPr kumimoji="1" lang="ja-JP" altLang="en-US" dirty="0"/>
              <a:t>まずデータ分析ってよく聞くけどどうしてか？特に最近</a:t>
            </a:r>
            <a:r>
              <a:rPr kumimoji="1" lang="en-US" altLang="ja-JP" dirty="0"/>
              <a:t>DX</a:t>
            </a:r>
            <a:r>
              <a:rPr kumimoji="1" lang="ja-JP" altLang="en-US" dirty="0"/>
              <a:t>の文脈に含まれがちですが、どうして最近日本でデータ分析が必要になっているか私が思うところを話します。あとデータ分析とはどんなことかってのも話します。</a:t>
            </a:r>
            <a:endParaRPr kumimoji="1" lang="en-US" altLang="ja-JP" dirty="0"/>
          </a:p>
          <a:p>
            <a:endParaRPr kumimoji="1" lang="en-US" altLang="ja-JP" dirty="0"/>
          </a:p>
          <a:p>
            <a:r>
              <a:rPr kumimoji="1" lang="ja-JP" altLang="en-US" dirty="0"/>
              <a:t>続いてそのデータ分析の中でインタラテクィブな可視化を使うと良いかという話をしてみます。</a:t>
            </a:r>
            <a:endParaRPr kumimoji="1" lang="en-US" altLang="ja-JP" dirty="0"/>
          </a:p>
          <a:p>
            <a:endParaRPr kumimoji="1" lang="ja-JP" altLang="en-US" dirty="0"/>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2021/1/12</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25</a:t>
            </a:fld>
            <a:endParaRPr lang="en-US"/>
          </a:p>
        </p:txBody>
      </p:sp>
    </p:spTree>
    <p:extLst>
      <p:ext uri="{BB962C8B-B14F-4D97-AF65-F5344CB8AC3E}">
        <p14:creationId xmlns:p14="http://schemas.microsoft.com/office/powerpoint/2010/main" val="17041778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みなさんは見知らぬ土地に旅行に行くとき、どのようにして旅行を楽しむための準備をしますか？</a:t>
            </a:r>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2021/1/12</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6</a:t>
            </a:fld>
            <a:endParaRPr lang="en-US"/>
          </a:p>
        </p:txBody>
      </p:sp>
    </p:spTree>
    <p:extLst>
      <p:ext uri="{BB962C8B-B14F-4D97-AF65-F5344CB8AC3E}">
        <p14:creationId xmlns:p14="http://schemas.microsoft.com/office/powerpoint/2010/main" val="23564592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見知らぬ土地を楽しむために、その土地について調べますよね。どういうものがおいしいかとか、どこにどんな有名なものがあるとか、どこのホテルが泊まる価値がありそうとかということを調べ、旅行先の行動をある程度固めて旅行に行くという感じではないでしょうか？雑誌の地球の歩き方などで調べて、というのもよくあるパターンかと思います。</a:t>
            </a:r>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2021/1/12</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7</a:t>
            </a:fld>
            <a:endParaRPr lang="en-US"/>
          </a:p>
        </p:txBody>
      </p:sp>
    </p:spTree>
    <p:extLst>
      <p:ext uri="{BB962C8B-B14F-4D97-AF65-F5344CB8AC3E}">
        <p14:creationId xmlns:p14="http://schemas.microsoft.com/office/powerpoint/2010/main" val="2995612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の旅行のたとえを考えると、データを集めて分析して、意思決定を行うということをやっています。このように話すとデータ分析は案外普通のことを指すのだなぁということが分かっていただけるかもしれません。</a:t>
            </a:r>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2021/1/12</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8</a:t>
            </a:fld>
            <a:endParaRPr lang="en-US"/>
          </a:p>
        </p:txBody>
      </p:sp>
    </p:spTree>
    <p:extLst>
      <p:ext uri="{BB962C8B-B14F-4D97-AF65-F5344CB8AC3E}">
        <p14:creationId xmlns:p14="http://schemas.microsoft.com/office/powerpoint/2010/main" val="40512089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データ分析をまとめると情報収集、分析、行動をするという感じです。</a:t>
            </a:r>
            <a:endParaRPr kumimoji="1" lang="en-US" altLang="ja-JP" dirty="0"/>
          </a:p>
          <a:p>
            <a:endParaRPr kumimoji="1" lang="en-US" altLang="ja-JP" dirty="0"/>
          </a:p>
          <a:p>
            <a:r>
              <a:rPr kumimoji="1" lang="ja-JP" altLang="en-US" dirty="0"/>
              <a:t>次に日本でデータ分析が最近必要とされているのか？これまで必要とされていなかったのかを話してみたいと思います。</a:t>
            </a:r>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2021/1/12</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9</a:t>
            </a:fld>
            <a:endParaRPr lang="en-US"/>
          </a:p>
        </p:txBody>
      </p:sp>
    </p:spTree>
    <p:extLst>
      <p:ext uri="{BB962C8B-B14F-4D97-AF65-F5344CB8AC3E}">
        <p14:creationId xmlns:p14="http://schemas.microsoft.com/office/powerpoint/2010/main" val="27794760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a:p>
          <a:p>
            <a:r>
              <a:rPr kumimoji="1" lang="ja-JP" altLang="en-US" dirty="0"/>
              <a:t>次に日本でデータ分析が最近必要とされているのか？またこれまでそれほど必要とされていなかったのかを、話します。</a:t>
            </a:r>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2021/1/12</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10</a:t>
            </a:fld>
            <a:endParaRPr lang="en-US"/>
          </a:p>
        </p:txBody>
      </p:sp>
    </p:spTree>
    <p:extLst>
      <p:ext uri="{BB962C8B-B14F-4D97-AF65-F5344CB8AC3E}">
        <p14:creationId xmlns:p14="http://schemas.microsoft.com/office/powerpoint/2010/main" val="7854827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コロナ前まで、営業</a:t>
            </a:r>
            <a:r>
              <a:rPr kumimoji="1" lang="en-US" altLang="ja-JP" dirty="0"/>
              <a:t>=</a:t>
            </a:r>
            <a:r>
              <a:rPr kumimoji="1" lang="ja-JP" altLang="en-US" dirty="0"/>
              <a:t>訪問したり集まったりするのが誠意</a:t>
            </a:r>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2021/1/12</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11</a:t>
            </a:fld>
            <a:endParaRPr lang="en-US"/>
          </a:p>
        </p:txBody>
      </p:sp>
    </p:spTree>
    <p:extLst>
      <p:ext uri="{BB962C8B-B14F-4D97-AF65-F5344CB8AC3E}">
        <p14:creationId xmlns:p14="http://schemas.microsoft.com/office/powerpoint/2010/main" val="24147792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コロナ後は、訪問しないのが誠意というような大きなビジネス環境の変化が起きました。</a:t>
            </a:r>
          </a:p>
        </p:txBody>
      </p:sp>
      <p:sp>
        <p:nvSpPr>
          <p:cNvPr id="4" name="日付プレースホルダー 3"/>
          <p:cNvSpPr>
            <a:spLocks noGrp="1"/>
          </p:cNvSpPr>
          <p:nvPr>
            <p:ph type="dt" idx="1"/>
          </p:nvPr>
        </p:nvSpPr>
        <p:spPr/>
        <p:txBody>
          <a:bodyPr/>
          <a:lstStyle/>
          <a:p>
            <a:pPr rtl="0"/>
            <a:fld id="{84B5FBF1-5E31-4C0B-B485-E42C236123C7}" type="datetime1">
              <a:rPr lang="ja-JP" altLang="en-US" smtClean="0"/>
              <a:t>2021/1/12</a:t>
            </a:fld>
            <a:endParaRPr lang="en-US"/>
          </a:p>
        </p:txBody>
      </p:sp>
      <p:sp>
        <p:nvSpPr>
          <p:cNvPr id="5" name="スライド番号プレースホルダー 4"/>
          <p:cNvSpPr>
            <a:spLocks noGrp="1"/>
          </p:cNvSpPr>
          <p:nvPr>
            <p:ph type="sldNum" sz="quarter" idx="5"/>
          </p:nvPr>
        </p:nvSpPr>
        <p:spPr/>
        <p:txBody>
          <a:bodyPr/>
          <a:lstStyle/>
          <a:p>
            <a:pPr rtl="0"/>
            <a:fld id="{01B41D33-19C8-4450-B3C5-BE83E9C8F0BC}" type="slidenum">
              <a:rPr lang="en-US" smtClean="0"/>
              <a:t>12</a:t>
            </a:fld>
            <a:endParaRPr lang="en-US"/>
          </a:p>
        </p:txBody>
      </p:sp>
    </p:spTree>
    <p:extLst>
      <p:ext uri="{BB962C8B-B14F-4D97-AF65-F5344CB8AC3E}">
        <p14:creationId xmlns:p14="http://schemas.microsoft.com/office/powerpoint/2010/main" val="12683358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7" name="長方形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タイトル 1"/>
          <p:cNvSpPr>
            <a:spLocks noGrp="1"/>
          </p:cNvSpPr>
          <p:nvPr>
            <p:ph type="ctrTitle"/>
          </p:nvPr>
        </p:nvSpPr>
        <p:spPr>
          <a:xfrm>
            <a:off x="581191" y="1020431"/>
            <a:ext cx="10993549" cy="1475013"/>
          </a:xfrm>
          <a:effectLst/>
        </p:spPr>
        <p:txBody>
          <a:bodyPr rtlCol="0" anchor="b">
            <a:normAutofit/>
          </a:bodyPr>
          <a:lstStyle>
            <a:lvl1pPr>
              <a:defRPr sz="3600">
                <a:solidFill>
                  <a:schemeClr val="tx1">
                    <a:lumMod val="75000"/>
                    <a:lumOff val="25000"/>
                  </a:schemeClr>
                </a:solidFill>
              </a:defRPr>
            </a:lvl1pPr>
          </a:lstStyle>
          <a:p>
            <a:pPr rtl="0"/>
            <a:r>
              <a:rPr lang="ja-JP" altLang="en-US"/>
              <a:t>マスター タイトルの書式設定</a:t>
            </a:r>
            <a:endParaRPr lang="en-US" dirty="0"/>
          </a:p>
        </p:txBody>
      </p:sp>
      <p:sp>
        <p:nvSpPr>
          <p:cNvPr id="3" name="サブタイトル 2"/>
          <p:cNvSpPr>
            <a:spLocks noGrp="1"/>
          </p:cNvSpPr>
          <p:nvPr>
            <p:ph type="subTitle" idx="1"/>
          </p:nvPr>
        </p:nvSpPr>
        <p:spPr>
          <a:xfrm>
            <a:off x="581194" y="2495445"/>
            <a:ext cx="10993546" cy="590321"/>
          </a:xfrm>
        </p:spPr>
        <p:txBody>
          <a:bodyPr rtlCol="0"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ja-JP" altLang="en-US"/>
              <a:t>マスター サブタイトルの書式設定</a:t>
            </a:r>
            <a:endParaRPr lang="en-US" dirty="0"/>
          </a:p>
        </p:txBody>
      </p:sp>
      <p:sp>
        <p:nvSpPr>
          <p:cNvPr id="8" name="日付プレースホルダー 7">
            <a:extLst>
              <a:ext uri="{FF2B5EF4-FFF2-40B4-BE49-F238E27FC236}">
                <a16:creationId xmlns:a16="http://schemas.microsoft.com/office/drawing/2014/main" id="{7FA0ACE7-29A8-47D3-A7D9-257B711D8023}"/>
              </a:ext>
            </a:extLst>
          </p:cNvPr>
          <p:cNvSpPr>
            <a:spLocks noGrp="1"/>
          </p:cNvSpPr>
          <p:nvPr>
            <p:ph type="dt" sz="half" idx="10"/>
          </p:nvPr>
        </p:nvSpPr>
        <p:spPr/>
        <p:txBody>
          <a:bodyPr rtlCol="0"/>
          <a:lstStyle/>
          <a:p>
            <a:pPr rtl="0"/>
            <a:fld id="{83DCDF92-A159-46CD-AE7F-AE913F8A0C03}" type="datetime1">
              <a:rPr lang="ja-JP" altLang="en-US" smtClean="0"/>
              <a:t>2021/1/12</a:t>
            </a:fld>
            <a:endParaRPr lang="en-US" dirty="0"/>
          </a:p>
        </p:txBody>
      </p:sp>
      <p:sp>
        <p:nvSpPr>
          <p:cNvPr id="9" name="フッター プレースホルダー 8">
            <a:extLst>
              <a:ext uri="{FF2B5EF4-FFF2-40B4-BE49-F238E27FC236}">
                <a16:creationId xmlns:a16="http://schemas.microsoft.com/office/drawing/2014/main" id="{DEC604B9-52E9-4810-8359-47206518D038}"/>
              </a:ext>
            </a:extLst>
          </p:cNvPr>
          <p:cNvSpPr>
            <a:spLocks noGrp="1"/>
          </p:cNvSpPr>
          <p:nvPr>
            <p:ph type="ftr" sz="quarter" idx="11"/>
          </p:nvPr>
        </p:nvSpPr>
        <p:spPr/>
        <p:txBody>
          <a:bodyPr rtlCol="0"/>
          <a:lstStyle/>
          <a:p>
            <a:pPr rtl="0"/>
            <a:endParaRPr lang="en-US" dirty="0"/>
          </a:p>
        </p:txBody>
      </p:sp>
      <p:sp>
        <p:nvSpPr>
          <p:cNvPr id="10" name="スライド番号プレースホルダー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9" name="タイトル 1"/>
          <p:cNvSpPr>
            <a:spLocks noGrp="1"/>
          </p:cNvSpPr>
          <p:nvPr>
            <p:ph type="title"/>
          </p:nvPr>
        </p:nvSpPr>
        <p:spPr>
          <a:xfrm>
            <a:off x="581192" y="702156"/>
            <a:ext cx="11029616" cy="1013800"/>
          </a:xfrm>
        </p:spPr>
        <p:txBody>
          <a:bodyPr rtlCol="0"/>
          <a:lstStyle/>
          <a:p>
            <a:pPr rtl="0"/>
            <a:r>
              <a:rPr lang="ja-JP" altLang="en-US"/>
              <a:t>マスター タイトルの書式設定</a:t>
            </a:r>
            <a:endParaRPr lang="en-US" dirty="0"/>
          </a:p>
        </p:txBody>
      </p:sp>
      <p:sp>
        <p:nvSpPr>
          <p:cNvPr id="3" name="縦書きテキスト プレースホルダー 2"/>
          <p:cNvSpPr>
            <a:spLocks noGrp="1"/>
          </p:cNvSpPr>
          <p:nvPr>
            <p:ph type="body" orient="vert" idx="1"/>
          </p:nvPr>
        </p:nvSpPr>
        <p:spPr/>
        <p:txBody>
          <a:bodyPr vert="eaVert" rtlCol="0" anchor="t"/>
          <a:lstStyle>
            <a:lvl1pPr algn="l">
              <a:defRPr/>
            </a:lvl1pPr>
            <a:lvl2pPr algn="l">
              <a:defRPr/>
            </a:lvl2pPr>
            <a:lvl3pPr algn="l">
              <a:defRPr/>
            </a:lvl3pPr>
            <a:lvl4pPr algn="l">
              <a:defRPr/>
            </a:lvl4pPr>
            <a:lvl5pPr algn="l">
              <a:defRPr/>
            </a:lvl5pPr>
          </a:lstStyle>
          <a:p>
            <a:pPr lvl="0" rtl="0"/>
            <a:r>
              <a:rPr lang="ja-JP" altLang="en-US"/>
              <a:t>マスター テキストの書式設定</a:t>
            </a:r>
          </a:p>
          <a:p>
            <a:pPr lvl="1" rtl="0"/>
            <a:r>
              <a:rPr lang="ja-JP" altLang="en-US"/>
              <a:t>第 </a:t>
            </a:r>
            <a:r>
              <a:rPr lang="en-US" altLang="ja-JP"/>
              <a:t>2 </a:t>
            </a:r>
            <a:r>
              <a:rPr lang="ja-JP" altLang="en-US"/>
              <a:t>レベル</a:t>
            </a:r>
          </a:p>
          <a:p>
            <a:pPr lvl="2" rtl="0"/>
            <a:r>
              <a:rPr lang="ja-JP" altLang="en-US"/>
              <a:t>第 </a:t>
            </a:r>
            <a:r>
              <a:rPr lang="en-US" altLang="ja-JP"/>
              <a:t>3 </a:t>
            </a:r>
            <a:r>
              <a:rPr lang="ja-JP" altLang="en-US"/>
              <a:t>レベル</a:t>
            </a:r>
          </a:p>
          <a:p>
            <a:pPr lvl="3" rtl="0"/>
            <a:r>
              <a:rPr lang="ja-JP" altLang="en-US"/>
              <a:t>第 </a:t>
            </a:r>
            <a:r>
              <a:rPr lang="en-US" altLang="ja-JP"/>
              <a:t>4 </a:t>
            </a:r>
            <a:r>
              <a:rPr lang="ja-JP" altLang="en-US"/>
              <a:t>レベル</a:t>
            </a:r>
          </a:p>
          <a:p>
            <a:pPr lvl="4" rtl="0"/>
            <a:r>
              <a:rPr lang="ja-JP" altLang="en-US"/>
              <a:t>第 </a:t>
            </a:r>
            <a:r>
              <a:rPr lang="en-US" altLang="ja-JP"/>
              <a:t>5 </a:t>
            </a:r>
            <a:r>
              <a:rPr lang="ja-JP" altLang="en-US"/>
              <a:t>レベル</a:t>
            </a:r>
            <a:endParaRPr lang="en-US" dirty="0"/>
          </a:p>
        </p:txBody>
      </p:sp>
      <p:sp>
        <p:nvSpPr>
          <p:cNvPr id="4" name="日付プレースホルダー 3"/>
          <p:cNvSpPr>
            <a:spLocks noGrp="1"/>
          </p:cNvSpPr>
          <p:nvPr>
            <p:ph type="dt" sz="half" idx="10"/>
          </p:nvPr>
        </p:nvSpPr>
        <p:spPr/>
        <p:txBody>
          <a:bodyPr rtlCol="0"/>
          <a:lstStyle/>
          <a:p>
            <a:pPr rtl="0"/>
            <a:fld id="{63A43473-F0CF-4097-9FA0-5C73431C12E8}" type="datetime1">
              <a:rPr lang="ja-JP" altLang="en-US" smtClean="0"/>
              <a:t>2021/1/12</a:t>
            </a:fld>
            <a:endParaRPr lang="en-US" dirty="0"/>
          </a:p>
        </p:txBody>
      </p:sp>
      <p:sp>
        <p:nvSpPr>
          <p:cNvPr id="5" name="フッター プレースホルダー 4"/>
          <p:cNvSpPr>
            <a:spLocks noGrp="1"/>
          </p:cNvSpPr>
          <p:nvPr>
            <p:ph type="ftr" sz="quarter" idx="11"/>
          </p:nvPr>
        </p:nvSpPr>
        <p:spPr/>
        <p:txBody>
          <a:bodyPr rtlCol="0"/>
          <a:lstStyle/>
          <a:p>
            <a:pPr rtl="0"/>
            <a:endParaRPr lang="en-US" dirty="0"/>
          </a:p>
        </p:txBody>
      </p:sp>
      <p:sp>
        <p:nvSpPr>
          <p:cNvPr id="6" name="スライド番号プレースホルダー 5"/>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テキスト">
    <p:spTree>
      <p:nvGrpSpPr>
        <p:cNvPr id="1" name=""/>
        <p:cNvGrpSpPr/>
        <p:nvPr/>
      </p:nvGrpSpPr>
      <p:grpSpPr>
        <a:xfrm>
          <a:off x="0" y="0"/>
          <a:ext cx="0" cy="0"/>
          <a:chOff x="0" y="0"/>
          <a:chExt cx="0" cy="0"/>
        </a:xfrm>
      </p:grpSpPr>
      <p:sp>
        <p:nvSpPr>
          <p:cNvPr id="7" name="長方形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縦書きタイトル 1"/>
          <p:cNvSpPr>
            <a:spLocks noGrp="1"/>
          </p:cNvSpPr>
          <p:nvPr>
            <p:ph type="title" orient="vert"/>
          </p:nvPr>
        </p:nvSpPr>
        <p:spPr>
          <a:xfrm>
            <a:off x="8204200" y="863600"/>
            <a:ext cx="3124200" cy="4807326"/>
          </a:xfrm>
        </p:spPr>
        <p:txBody>
          <a:bodyPr vert="eaVert" rtlCol="0" anchor="ctr"/>
          <a:lstStyle>
            <a:lvl1pPr>
              <a:defRPr>
                <a:solidFill>
                  <a:srgbClr val="FFFFFF"/>
                </a:solidFill>
              </a:defRPr>
            </a:lvl1pPr>
          </a:lstStyle>
          <a:p>
            <a:pPr rtl="0"/>
            <a:r>
              <a:rPr lang="ja-JP" altLang="en-US"/>
              <a:t>マスター タイトルの書式設定</a:t>
            </a:r>
            <a:endParaRPr lang="en-US" dirty="0"/>
          </a:p>
        </p:txBody>
      </p:sp>
      <p:sp>
        <p:nvSpPr>
          <p:cNvPr id="3" name="縦書きテキスト プレースホルダー 2"/>
          <p:cNvSpPr>
            <a:spLocks noGrp="1"/>
          </p:cNvSpPr>
          <p:nvPr>
            <p:ph type="body" orient="vert" idx="1"/>
          </p:nvPr>
        </p:nvSpPr>
        <p:spPr>
          <a:xfrm>
            <a:off x="774923" y="863600"/>
            <a:ext cx="7161625" cy="4807326"/>
          </a:xfrm>
        </p:spPr>
        <p:txBody>
          <a:bodyPr vert="eaVert" rtlCol="0" anchor="t"/>
          <a:lstStyle/>
          <a:p>
            <a:pPr lvl="0" rtl="0"/>
            <a:r>
              <a:rPr lang="ja-JP" altLang="en-US"/>
              <a:t>マスター テキストの書式設定</a:t>
            </a:r>
          </a:p>
          <a:p>
            <a:pPr lvl="1" rtl="0"/>
            <a:r>
              <a:rPr lang="ja-JP" altLang="en-US"/>
              <a:t>第 </a:t>
            </a:r>
            <a:r>
              <a:rPr lang="en-US" altLang="ja-JP"/>
              <a:t>2 </a:t>
            </a:r>
            <a:r>
              <a:rPr lang="ja-JP" altLang="en-US"/>
              <a:t>レベル</a:t>
            </a:r>
          </a:p>
          <a:p>
            <a:pPr lvl="2" rtl="0"/>
            <a:r>
              <a:rPr lang="ja-JP" altLang="en-US"/>
              <a:t>第 </a:t>
            </a:r>
            <a:r>
              <a:rPr lang="en-US" altLang="ja-JP"/>
              <a:t>3 </a:t>
            </a:r>
            <a:r>
              <a:rPr lang="ja-JP" altLang="en-US"/>
              <a:t>レベル</a:t>
            </a:r>
          </a:p>
          <a:p>
            <a:pPr lvl="3" rtl="0"/>
            <a:r>
              <a:rPr lang="ja-JP" altLang="en-US"/>
              <a:t>第 </a:t>
            </a:r>
            <a:r>
              <a:rPr lang="en-US" altLang="ja-JP"/>
              <a:t>4 </a:t>
            </a:r>
            <a:r>
              <a:rPr lang="ja-JP" altLang="en-US"/>
              <a:t>レベル</a:t>
            </a:r>
          </a:p>
          <a:p>
            <a:pPr lvl="4" rtl="0"/>
            <a:r>
              <a:rPr lang="ja-JP" altLang="en-US"/>
              <a:t>第 </a:t>
            </a:r>
            <a:r>
              <a:rPr lang="en-US" altLang="ja-JP"/>
              <a:t>5 </a:t>
            </a:r>
            <a:r>
              <a:rPr lang="ja-JP" altLang="en-US"/>
              <a:t>レベル</a:t>
            </a:r>
            <a:endParaRPr lang="en-US" dirty="0"/>
          </a:p>
        </p:txBody>
      </p:sp>
      <p:sp>
        <p:nvSpPr>
          <p:cNvPr id="8" name="長方形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長方形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長方形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日付プレースホルダー 10">
            <a:extLst>
              <a:ext uri="{FF2B5EF4-FFF2-40B4-BE49-F238E27FC236}">
                <a16:creationId xmlns:a16="http://schemas.microsoft.com/office/drawing/2014/main" id="{5C74A470-3BD3-4F33-80E5-67E6E87FCBE7}"/>
              </a:ext>
            </a:extLst>
          </p:cNvPr>
          <p:cNvSpPr>
            <a:spLocks noGrp="1"/>
          </p:cNvSpPr>
          <p:nvPr>
            <p:ph type="dt" sz="half" idx="10"/>
          </p:nvPr>
        </p:nvSpPr>
        <p:spPr/>
        <p:txBody>
          <a:bodyPr rtlCol="0"/>
          <a:lstStyle/>
          <a:p>
            <a:pPr rtl="0"/>
            <a:fld id="{2D9E36F4-56C9-497D-985A-4547EE80C7E5}" type="datetime1">
              <a:rPr lang="ja-JP" altLang="en-US" smtClean="0"/>
              <a:t>2021/1/12</a:t>
            </a:fld>
            <a:endParaRPr lang="en-US" dirty="0"/>
          </a:p>
        </p:txBody>
      </p:sp>
      <p:sp>
        <p:nvSpPr>
          <p:cNvPr id="12" name="フッター プレースホルダー 11">
            <a:extLst>
              <a:ext uri="{FF2B5EF4-FFF2-40B4-BE49-F238E27FC236}">
                <a16:creationId xmlns:a16="http://schemas.microsoft.com/office/drawing/2014/main" id="{9A3A30BA-DB50-4D7D-BCDE-17D20FB354DF}"/>
              </a:ext>
            </a:extLst>
          </p:cNvPr>
          <p:cNvSpPr>
            <a:spLocks noGrp="1"/>
          </p:cNvSpPr>
          <p:nvPr>
            <p:ph type="ftr" sz="quarter" idx="11"/>
          </p:nvPr>
        </p:nvSpPr>
        <p:spPr/>
        <p:txBody>
          <a:bodyPr rtlCol="0"/>
          <a:lstStyle/>
          <a:p>
            <a:pPr rtl="0"/>
            <a:endParaRPr lang="en-US" dirty="0"/>
          </a:p>
        </p:txBody>
      </p:sp>
      <p:sp>
        <p:nvSpPr>
          <p:cNvPr id="13" name="スライド番号プレースホルダー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581192" y="702156"/>
            <a:ext cx="11029616" cy="1188720"/>
          </a:xfrm>
        </p:spPr>
        <p:txBody>
          <a:bodyPr rtlCol="0"/>
          <a:lstStyle/>
          <a:p>
            <a:pPr rtl="0"/>
            <a:r>
              <a:rPr lang="ja-JP" altLang="en-US"/>
              <a:t>マスター タイトルの書式設定</a:t>
            </a:r>
            <a:endParaRPr lang="en-US" dirty="0"/>
          </a:p>
        </p:txBody>
      </p:sp>
      <p:sp>
        <p:nvSpPr>
          <p:cNvPr id="3" name="コンテンツ プレースホルダー 2"/>
          <p:cNvSpPr>
            <a:spLocks noGrp="1"/>
          </p:cNvSpPr>
          <p:nvPr>
            <p:ph idx="1"/>
          </p:nvPr>
        </p:nvSpPr>
        <p:spPr>
          <a:xfrm>
            <a:off x="581192" y="2340864"/>
            <a:ext cx="11029615" cy="3634486"/>
          </a:xfrm>
        </p:spPr>
        <p:txBody>
          <a:bodyPr rtlCol="0"/>
          <a:lstStyle/>
          <a:p>
            <a:pPr lvl="0" rtl="0"/>
            <a:r>
              <a:rPr lang="ja-JP" altLang="en-US"/>
              <a:t>マスター テキストの書式設定</a:t>
            </a:r>
          </a:p>
          <a:p>
            <a:pPr lvl="1" rtl="0"/>
            <a:r>
              <a:rPr lang="ja-JP" altLang="en-US"/>
              <a:t>第 </a:t>
            </a:r>
            <a:r>
              <a:rPr lang="en-US" altLang="ja-JP"/>
              <a:t>2 </a:t>
            </a:r>
            <a:r>
              <a:rPr lang="ja-JP" altLang="en-US"/>
              <a:t>レベル</a:t>
            </a:r>
          </a:p>
          <a:p>
            <a:pPr lvl="2" rtl="0"/>
            <a:r>
              <a:rPr lang="ja-JP" altLang="en-US"/>
              <a:t>第 </a:t>
            </a:r>
            <a:r>
              <a:rPr lang="en-US" altLang="ja-JP"/>
              <a:t>3 </a:t>
            </a:r>
            <a:r>
              <a:rPr lang="ja-JP" altLang="en-US"/>
              <a:t>レベル</a:t>
            </a:r>
          </a:p>
          <a:p>
            <a:pPr lvl="3" rtl="0"/>
            <a:r>
              <a:rPr lang="ja-JP" altLang="en-US"/>
              <a:t>第 </a:t>
            </a:r>
            <a:r>
              <a:rPr lang="en-US" altLang="ja-JP"/>
              <a:t>4 </a:t>
            </a:r>
            <a:r>
              <a:rPr lang="ja-JP" altLang="en-US"/>
              <a:t>レベル</a:t>
            </a:r>
          </a:p>
          <a:p>
            <a:pPr lvl="4" rtl="0"/>
            <a:r>
              <a:rPr lang="ja-JP" altLang="en-US"/>
              <a:t>第 </a:t>
            </a:r>
            <a:r>
              <a:rPr lang="en-US" altLang="ja-JP"/>
              <a:t>5 </a:t>
            </a:r>
            <a:r>
              <a:rPr lang="ja-JP" altLang="en-US"/>
              <a:t>レベル</a:t>
            </a:r>
            <a:endParaRPr lang="en-US" dirty="0"/>
          </a:p>
        </p:txBody>
      </p:sp>
      <p:sp>
        <p:nvSpPr>
          <p:cNvPr id="8" name="日付プレースホルダー 7">
            <a:extLst>
              <a:ext uri="{FF2B5EF4-FFF2-40B4-BE49-F238E27FC236}">
                <a16:creationId xmlns:a16="http://schemas.microsoft.com/office/drawing/2014/main" id="{770E6237-3456-439F-802D-3BA93FC7E3E5}"/>
              </a:ext>
            </a:extLst>
          </p:cNvPr>
          <p:cNvSpPr>
            <a:spLocks noGrp="1"/>
          </p:cNvSpPr>
          <p:nvPr>
            <p:ph type="dt" sz="half" idx="10"/>
          </p:nvPr>
        </p:nvSpPr>
        <p:spPr/>
        <p:txBody>
          <a:bodyPr rtlCol="0"/>
          <a:lstStyle/>
          <a:p>
            <a:pPr rtl="0"/>
            <a:fld id="{3FE9C3F6-23B1-4AC7-8654-56B71A245609}" type="datetime1">
              <a:rPr lang="ja-JP" altLang="en-US" smtClean="0"/>
              <a:t>2021/1/12</a:t>
            </a:fld>
            <a:endParaRPr lang="en-US" dirty="0"/>
          </a:p>
        </p:txBody>
      </p:sp>
      <p:sp>
        <p:nvSpPr>
          <p:cNvPr id="9" name="フッター プレースホルダー 8">
            <a:extLst>
              <a:ext uri="{FF2B5EF4-FFF2-40B4-BE49-F238E27FC236}">
                <a16:creationId xmlns:a16="http://schemas.microsoft.com/office/drawing/2014/main" id="{1356D3B5-6063-4A89-B88F-9D3043916FF8}"/>
              </a:ext>
            </a:extLst>
          </p:cNvPr>
          <p:cNvSpPr>
            <a:spLocks noGrp="1"/>
          </p:cNvSpPr>
          <p:nvPr>
            <p:ph type="ftr" sz="quarter" idx="11"/>
          </p:nvPr>
        </p:nvSpPr>
        <p:spPr/>
        <p:txBody>
          <a:bodyPr rtlCol="0"/>
          <a:lstStyle/>
          <a:p>
            <a:pPr rtl="0"/>
            <a:endParaRPr lang="en-US" dirty="0"/>
          </a:p>
        </p:txBody>
      </p:sp>
      <p:sp>
        <p:nvSpPr>
          <p:cNvPr id="10" name="スライド番号プレースホルダー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 ヘッダー">
    <p:spTree>
      <p:nvGrpSpPr>
        <p:cNvPr id="1" name=""/>
        <p:cNvGrpSpPr/>
        <p:nvPr/>
      </p:nvGrpSpPr>
      <p:grpSpPr>
        <a:xfrm>
          <a:off x="0" y="0"/>
          <a:ext cx="0" cy="0"/>
          <a:chOff x="0" y="0"/>
          <a:chExt cx="0" cy="0"/>
        </a:xfrm>
      </p:grpSpPr>
      <p:sp>
        <p:nvSpPr>
          <p:cNvPr id="8" name="長方形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タイトル 1"/>
          <p:cNvSpPr>
            <a:spLocks noGrp="1"/>
          </p:cNvSpPr>
          <p:nvPr>
            <p:ph type="title"/>
          </p:nvPr>
        </p:nvSpPr>
        <p:spPr>
          <a:xfrm>
            <a:off x="581193" y="2393950"/>
            <a:ext cx="11029615" cy="2147467"/>
          </a:xfrm>
        </p:spPr>
        <p:txBody>
          <a:bodyPr rtlCol="0" anchor="b">
            <a:normAutofit/>
          </a:bodyPr>
          <a:lstStyle>
            <a:lvl1pPr algn="l">
              <a:defRPr sz="3600" b="0" cap="all">
                <a:solidFill>
                  <a:schemeClr val="tx1">
                    <a:lumMod val="75000"/>
                    <a:lumOff val="25000"/>
                  </a:schemeClr>
                </a:solidFill>
              </a:defRPr>
            </a:lvl1pPr>
          </a:lstStyle>
          <a:p>
            <a:pPr rtl="0"/>
            <a:r>
              <a:rPr lang="ja-JP" altLang="en-US"/>
              <a:t>マスター タイトルの書式設定</a:t>
            </a:r>
            <a:endParaRPr lang="en-US" dirty="0"/>
          </a:p>
        </p:txBody>
      </p:sp>
      <p:sp>
        <p:nvSpPr>
          <p:cNvPr id="3" name="テキスト プレースホルダー 2"/>
          <p:cNvSpPr>
            <a:spLocks noGrp="1"/>
          </p:cNvSpPr>
          <p:nvPr>
            <p:ph type="body" idx="1"/>
          </p:nvPr>
        </p:nvSpPr>
        <p:spPr>
          <a:xfrm>
            <a:off x="581192" y="4541417"/>
            <a:ext cx="11029615" cy="600556"/>
          </a:xfrm>
        </p:spPr>
        <p:txBody>
          <a:bodyPr rtlCol="0"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ja-JP" altLang="en-US"/>
              <a:t>マスター テキストの書式設定</a:t>
            </a:r>
          </a:p>
        </p:txBody>
      </p:sp>
      <p:sp>
        <p:nvSpPr>
          <p:cNvPr id="7" name="日付プレースホルダー 6">
            <a:extLst>
              <a:ext uri="{FF2B5EF4-FFF2-40B4-BE49-F238E27FC236}">
                <a16:creationId xmlns:a16="http://schemas.microsoft.com/office/drawing/2014/main" id="{61582016-5696-4A93-887F-BBB3B9002FE5}"/>
              </a:ext>
            </a:extLst>
          </p:cNvPr>
          <p:cNvSpPr>
            <a:spLocks noGrp="1"/>
          </p:cNvSpPr>
          <p:nvPr>
            <p:ph type="dt" sz="half" idx="10"/>
          </p:nvPr>
        </p:nvSpPr>
        <p:spPr/>
        <p:txBody>
          <a:bodyPr rtlCol="0"/>
          <a:lstStyle/>
          <a:p>
            <a:pPr rtl="0"/>
            <a:fld id="{48EED29A-E673-4AAF-8414-A0538097D4FB}" type="datetime1">
              <a:rPr lang="ja-JP" altLang="en-US" smtClean="0"/>
              <a:t>2021/1/12</a:t>
            </a:fld>
            <a:endParaRPr lang="en-US" dirty="0"/>
          </a:p>
        </p:txBody>
      </p:sp>
      <p:sp>
        <p:nvSpPr>
          <p:cNvPr id="9" name="フッター プレースホルダー 8">
            <a:extLst>
              <a:ext uri="{FF2B5EF4-FFF2-40B4-BE49-F238E27FC236}">
                <a16:creationId xmlns:a16="http://schemas.microsoft.com/office/drawing/2014/main" id="{857CFCD5-1192-4E18-8A8F-29E153B44DA4}"/>
              </a:ext>
            </a:extLst>
          </p:cNvPr>
          <p:cNvSpPr>
            <a:spLocks noGrp="1"/>
          </p:cNvSpPr>
          <p:nvPr>
            <p:ph type="ftr" sz="quarter" idx="11"/>
          </p:nvPr>
        </p:nvSpPr>
        <p:spPr/>
        <p:txBody>
          <a:bodyPr rtlCol="0"/>
          <a:lstStyle/>
          <a:p>
            <a:pPr rtl="0"/>
            <a:endParaRPr lang="en-US" dirty="0"/>
          </a:p>
        </p:txBody>
      </p:sp>
      <p:sp>
        <p:nvSpPr>
          <p:cNvPr id="10" name="スライド番号プレースホルダー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581193" y="729658"/>
            <a:ext cx="11029616" cy="988332"/>
          </a:xfrm>
        </p:spPr>
        <p:txBody>
          <a:bodyPr rtlCol="0"/>
          <a:lstStyle/>
          <a:p>
            <a:pPr rtl="0"/>
            <a:r>
              <a:rPr lang="ja-JP" altLang="en-US"/>
              <a:t>マスター タイトルの書式設定</a:t>
            </a:r>
            <a:endParaRPr lang="en-US" dirty="0"/>
          </a:p>
        </p:txBody>
      </p:sp>
      <p:sp>
        <p:nvSpPr>
          <p:cNvPr id="3" name="コンテンツ プレースホルダー 2"/>
          <p:cNvSpPr>
            <a:spLocks noGrp="1"/>
          </p:cNvSpPr>
          <p:nvPr>
            <p:ph sz="half" idx="1"/>
          </p:nvPr>
        </p:nvSpPr>
        <p:spPr>
          <a:xfrm>
            <a:off x="581193" y="2228003"/>
            <a:ext cx="5194767" cy="3633047"/>
          </a:xfrm>
        </p:spPr>
        <p:txBody>
          <a:bodyPr rtlCol="0">
            <a:normAutofit/>
          </a:bodyPr>
          <a:lstStyle/>
          <a:p>
            <a:pPr lvl="0" rtl="0"/>
            <a:r>
              <a:rPr lang="ja-JP" altLang="en-US"/>
              <a:t>マスター テキストの書式設定</a:t>
            </a:r>
          </a:p>
          <a:p>
            <a:pPr lvl="1" rtl="0"/>
            <a:r>
              <a:rPr lang="ja-JP" altLang="en-US"/>
              <a:t>第 </a:t>
            </a:r>
            <a:r>
              <a:rPr lang="en-US" altLang="ja-JP"/>
              <a:t>2 </a:t>
            </a:r>
            <a:r>
              <a:rPr lang="ja-JP" altLang="en-US"/>
              <a:t>レベル</a:t>
            </a:r>
          </a:p>
          <a:p>
            <a:pPr lvl="2" rtl="0"/>
            <a:r>
              <a:rPr lang="ja-JP" altLang="en-US"/>
              <a:t>第 </a:t>
            </a:r>
            <a:r>
              <a:rPr lang="en-US" altLang="ja-JP"/>
              <a:t>3 </a:t>
            </a:r>
            <a:r>
              <a:rPr lang="ja-JP" altLang="en-US"/>
              <a:t>レベル</a:t>
            </a:r>
          </a:p>
          <a:p>
            <a:pPr lvl="3" rtl="0"/>
            <a:r>
              <a:rPr lang="ja-JP" altLang="en-US"/>
              <a:t>第 </a:t>
            </a:r>
            <a:r>
              <a:rPr lang="en-US" altLang="ja-JP"/>
              <a:t>4 </a:t>
            </a:r>
            <a:r>
              <a:rPr lang="ja-JP" altLang="en-US"/>
              <a:t>レベル</a:t>
            </a:r>
          </a:p>
          <a:p>
            <a:pPr lvl="4" rtl="0"/>
            <a:r>
              <a:rPr lang="ja-JP" altLang="en-US"/>
              <a:t>第 </a:t>
            </a:r>
            <a:r>
              <a:rPr lang="en-US" altLang="ja-JP"/>
              <a:t>5 </a:t>
            </a:r>
            <a:r>
              <a:rPr lang="ja-JP" altLang="en-US"/>
              <a:t>レベル</a:t>
            </a:r>
            <a:endParaRPr lang="en-US" dirty="0"/>
          </a:p>
        </p:txBody>
      </p:sp>
      <p:sp>
        <p:nvSpPr>
          <p:cNvPr id="4" name="コンテンツ プレースホルダー 3"/>
          <p:cNvSpPr>
            <a:spLocks noGrp="1"/>
          </p:cNvSpPr>
          <p:nvPr>
            <p:ph sz="half" idx="2"/>
          </p:nvPr>
        </p:nvSpPr>
        <p:spPr>
          <a:xfrm>
            <a:off x="6416039" y="2228003"/>
            <a:ext cx="5194769" cy="3633047"/>
          </a:xfrm>
        </p:spPr>
        <p:txBody>
          <a:bodyPr rtlCol="0">
            <a:normAutofit/>
          </a:bodyPr>
          <a:lstStyle/>
          <a:p>
            <a:pPr lvl="0" rtl="0"/>
            <a:r>
              <a:rPr lang="ja-JP" altLang="en-US"/>
              <a:t>マスター テキストの書式設定</a:t>
            </a:r>
          </a:p>
          <a:p>
            <a:pPr lvl="1" rtl="0"/>
            <a:r>
              <a:rPr lang="ja-JP" altLang="en-US"/>
              <a:t>第 </a:t>
            </a:r>
            <a:r>
              <a:rPr lang="en-US" altLang="ja-JP"/>
              <a:t>2 </a:t>
            </a:r>
            <a:r>
              <a:rPr lang="ja-JP" altLang="en-US"/>
              <a:t>レベル</a:t>
            </a:r>
          </a:p>
          <a:p>
            <a:pPr lvl="2" rtl="0"/>
            <a:r>
              <a:rPr lang="ja-JP" altLang="en-US"/>
              <a:t>第 </a:t>
            </a:r>
            <a:r>
              <a:rPr lang="en-US" altLang="ja-JP"/>
              <a:t>3 </a:t>
            </a:r>
            <a:r>
              <a:rPr lang="ja-JP" altLang="en-US"/>
              <a:t>レベル</a:t>
            </a:r>
          </a:p>
          <a:p>
            <a:pPr lvl="3" rtl="0"/>
            <a:r>
              <a:rPr lang="ja-JP" altLang="en-US"/>
              <a:t>第 </a:t>
            </a:r>
            <a:r>
              <a:rPr lang="en-US" altLang="ja-JP"/>
              <a:t>4 </a:t>
            </a:r>
            <a:r>
              <a:rPr lang="ja-JP" altLang="en-US"/>
              <a:t>レベル</a:t>
            </a:r>
          </a:p>
          <a:p>
            <a:pPr lvl="4" rtl="0"/>
            <a:r>
              <a:rPr lang="ja-JP" altLang="en-US"/>
              <a:t>第 </a:t>
            </a:r>
            <a:r>
              <a:rPr lang="en-US" altLang="ja-JP"/>
              <a:t>5 </a:t>
            </a:r>
            <a:r>
              <a:rPr lang="ja-JP" altLang="en-US"/>
              <a:t>レベル</a:t>
            </a:r>
            <a:endParaRPr lang="en-US" dirty="0"/>
          </a:p>
        </p:txBody>
      </p:sp>
      <p:sp>
        <p:nvSpPr>
          <p:cNvPr id="5" name="日付プレースホルダー 4"/>
          <p:cNvSpPr>
            <a:spLocks noGrp="1"/>
          </p:cNvSpPr>
          <p:nvPr>
            <p:ph type="dt" sz="half" idx="10"/>
          </p:nvPr>
        </p:nvSpPr>
        <p:spPr/>
        <p:txBody>
          <a:bodyPr rtlCol="0"/>
          <a:lstStyle/>
          <a:p>
            <a:pPr rtl="0"/>
            <a:fld id="{D2AF9471-7E3C-43CD-B2AE-E0996B6FCF28}" type="datetime1">
              <a:rPr lang="ja-JP" altLang="en-US" smtClean="0"/>
              <a:t>2021/1/12</a:t>
            </a:fld>
            <a:endParaRPr lang="en-US" dirty="0"/>
          </a:p>
        </p:txBody>
      </p:sp>
      <p:sp>
        <p:nvSpPr>
          <p:cNvPr id="6" name="フッター プレースホルダー 5"/>
          <p:cNvSpPr>
            <a:spLocks noGrp="1"/>
          </p:cNvSpPr>
          <p:nvPr>
            <p:ph type="ftr" sz="quarter" idx="11"/>
          </p:nvPr>
        </p:nvSpPr>
        <p:spPr/>
        <p:txBody>
          <a:bodyPr rtlCol="0"/>
          <a:lstStyle/>
          <a:p>
            <a:pPr rtl="0"/>
            <a:endParaRPr lang="en-US" dirty="0"/>
          </a:p>
        </p:txBody>
      </p:sp>
      <p:sp>
        <p:nvSpPr>
          <p:cNvPr id="7" name="スライド番号プレースホルダー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較">
    <p:spTree>
      <p:nvGrpSpPr>
        <p:cNvPr id="1" name=""/>
        <p:cNvGrpSpPr/>
        <p:nvPr/>
      </p:nvGrpSpPr>
      <p:grpSpPr>
        <a:xfrm>
          <a:off x="0" y="0"/>
          <a:ext cx="0" cy="0"/>
          <a:chOff x="0" y="0"/>
          <a:chExt cx="0" cy="0"/>
        </a:xfrm>
      </p:grpSpPr>
      <p:sp>
        <p:nvSpPr>
          <p:cNvPr id="12" name="タイトル 1"/>
          <p:cNvSpPr>
            <a:spLocks noGrp="1"/>
          </p:cNvSpPr>
          <p:nvPr>
            <p:ph type="title"/>
          </p:nvPr>
        </p:nvSpPr>
        <p:spPr>
          <a:xfrm>
            <a:off x="581193" y="729658"/>
            <a:ext cx="11029616" cy="988332"/>
          </a:xfrm>
        </p:spPr>
        <p:txBody>
          <a:bodyPr rtlCol="0"/>
          <a:lstStyle/>
          <a:p>
            <a:pPr rtl="0"/>
            <a:r>
              <a:rPr lang="ja-JP" altLang="en-US"/>
              <a:t>マスター タイトルの書式設定</a:t>
            </a:r>
            <a:endParaRPr lang="en-US" dirty="0"/>
          </a:p>
        </p:txBody>
      </p:sp>
      <p:sp>
        <p:nvSpPr>
          <p:cNvPr id="3" name="テキスト プレースホルダー 2"/>
          <p:cNvSpPr>
            <a:spLocks noGrp="1"/>
          </p:cNvSpPr>
          <p:nvPr>
            <p:ph type="body" idx="1"/>
          </p:nvPr>
        </p:nvSpPr>
        <p:spPr>
          <a:xfrm>
            <a:off x="581191" y="2250891"/>
            <a:ext cx="5194769" cy="557784"/>
          </a:xfrm>
        </p:spPr>
        <p:txBody>
          <a:bodyPr rtlCol="0"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ja-JP" altLang="en-US"/>
              <a:t>マスター テキストの書式設定</a:t>
            </a:r>
          </a:p>
        </p:txBody>
      </p:sp>
      <p:sp>
        <p:nvSpPr>
          <p:cNvPr id="4" name="コンテンツ プレースホルダー 3"/>
          <p:cNvSpPr>
            <a:spLocks noGrp="1"/>
          </p:cNvSpPr>
          <p:nvPr>
            <p:ph sz="half" idx="2"/>
          </p:nvPr>
        </p:nvSpPr>
        <p:spPr>
          <a:xfrm>
            <a:off x="581194" y="2926052"/>
            <a:ext cx="5194766" cy="2934999"/>
          </a:xfrm>
        </p:spPr>
        <p:txBody>
          <a:bodyPr rtlCol="0" anchor="t">
            <a:normAutofit/>
          </a:bodyPr>
          <a:lstStyle/>
          <a:p>
            <a:pPr lvl="0" rtl="0"/>
            <a:r>
              <a:rPr lang="ja-JP" altLang="en-US"/>
              <a:t>マスター テキストの書式設定</a:t>
            </a:r>
          </a:p>
          <a:p>
            <a:pPr lvl="1" rtl="0"/>
            <a:r>
              <a:rPr lang="ja-JP" altLang="en-US"/>
              <a:t>第 </a:t>
            </a:r>
            <a:r>
              <a:rPr lang="en-US" altLang="ja-JP"/>
              <a:t>2 </a:t>
            </a:r>
            <a:r>
              <a:rPr lang="ja-JP" altLang="en-US"/>
              <a:t>レベル</a:t>
            </a:r>
          </a:p>
          <a:p>
            <a:pPr lvl="2" rtl="0"/>
            <a:r>
              <a:rPr lang="ja-JP" altLang="en-US"/>
              <a:t>第 </a:t>
            </a:r>
            <a:r>
              <a:rPr lang="en-US" altLang="ja-JP"/>
              <a:t>3 </a:t>
            </a:r>
            <a:r>
              <a:rPr lang="ja-JP" altLang="en-US"/>
              <a:t>レベル</a:t>
            </a:r>
          </a:p>
          <a:p>
            <a:pPr lvl="3" rtl="0"/>
            <a:r>
              <a:rPr lang="ja-JP" altLang="en-US"/>
              <a:t>第 </a:t>
            </a:r>
            <a:r>
              <a:rPr lang="en-US" altLang="ja-JP"/>
              <a:t>4 </a:t>
            </a:r>
            <a:r>
              <a:rPr lang="ja-JP" altLang="en-US"/>
              <a:t>レベル</a:t>
            </a:r>
          </a:p>
          <a:p>
            <a:pPr lvl="4" rtl="0"/>
            <a:r>
              <a:rPr lang="ja-JP" altLang="en-US"/>
              <a:t>第 </a:t>
            </a:r>
            <a:r>
              <a:rPr lang="en-US" altLang="ja-JP"/>
              <a:t>5 </a:t>
            </a:r>
            <a:r>
              <a:rPr lang="ja-JP" altLang="en-US"/>
              <a:t>レベル</a:t>
            </a:r>
            <a:endParaRPr lang="en-US" dirty="0"/>
          </a:p>
        </p:txBody>
      </p:sp>
      <p:sp>
        <p:nvSpPr>
          <p:cNvPr id="5" name="テキスト プレースホルダー 4"/>
          <p:cNvSpPr>
            <a:spLocks noGrp="1"/>
          </p:cNvSpPr>
          <p:nvPr>
            <p:ph type="body" sz="quarter" idx="3"/>
          </p:nvPr>
        </p:nvSpPr>
        <p:spPr>
          <a:xfrm>
            <a:off x="6416039" y="2250892"/>
            <a:ext cx="5194770" cy="553373"/>
          </a:xfrm>
        </p:spPr>
        <p:txBody>
          <a:bodyPr rtlCol="0"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ja-JP" altLang="en-US"/>
              <a:t>マスター テキストの書式設定</a:t>
            </a:r>
          </a:p>
        </p:txBody>
      </p:sp>
      <p:sp>
        <p:nvSpPr>
          <p:cNvPr id="6" name="コンテンツ プレースホルダー 5"/>
          <p:cNvSpPr>
            <a:spLocks noGrp="1"/>
          </p:cNvSpPr>
          <p:nvPr>
            <p:ph sz="quarter" idx="4"/>
          </p:nvPr>
        </p:nvSpPr>
        <p:spPr>
          <a:xfrm>
            <a:off x="6416037" y="2926052"/>
            <a:ext cx="5194771" cy="2934999"/>
          </a:xfrm>
        </p:spPr>
        <p:txBody>
          <a:bodyPr rtlCol="0" anchor="t">
            <a:normAutofit/>
          </a:bodyPr>
          <a:lstStyle/>
          <a:p>
            <a:pPr lvl="0" rtl="0"/>
            <a:r>
              <a:rPr lang="ja-JP" altLang="en-US"/>
              <a:t>マスター テキストの書式設定</a:t>
            </a:r>
          </a:p>
          <a:p>
            <a:pPr lvl="1" rtl="0"/>
            <a:r>
              <a:rPr lang="ja-JP" altLang="en-US"/>
              <a:t>第 </a:t>
            </a:r>
            <a:r>
              <a:rPr lang="en-US" altLang="ja-JP"/>
              <a:t>2 </a:t>
            </a:r>
            <a:r>
              <a:rPr lang="ja-JP" altLang="en-US"/>
              <a:t>レベル</a:t>
            </a:r>
          </a:p>
          <a:p>
            <a:pPr lvl="2" rtl="0"/>
            <a:r>
              <a:rPr lang="ja-JP" altLang="en-US"/>
              <a:t>第 </a:t>
            </a:r>
            <a:r>
              <a:rPr lang="en-US" altLang="ja-JP"/>
              <a:t>3 </a:t>
            </a:r>
            <a:r>
              <a:rPr lang="ja-JP" altLang="en-US"/>
              <a:t>レベル</a:t>
            </a:r>
          </a:p>
          <a:p>
            <a:pPr lvl="3" rtl="0"/>
            <a:r>
              <a:rPr lang="ja-JP" altLang="en-US"/>
              <a:t>第 </a:t>
            </a:r>
            <a:r>
              <a:rPr lang="en-US" altLang="ja-JP"/>
              <a:t>4 </a:t>
            </a:r>
            <a:r>
              <a:rPr lang="ja-JP" altLang="en-US"/>
              <a:t>レベル</a:t>
            </a:r>
          </a:p>
          <a:p>
            <a:pPr lvl="4" rtl="0"/>
            <a:r>
              <a:rPr lang="ja-JP" altLang="en-US"/>
              <a:t>第 </a:t>
            </a:r>
            <a:r>
              <a:rPr lang="en-US" altLang="ja-JP"/>
              <a:t>5 </a:t>
            </a:r>
            <a:r>
              <a:rPr lang="ja-JP" altLang="en-US"/>
              <a:t>レベル</a:t>
            </a:r>
            <a:endParaRPr lang="en-US" dirty="0"/>
          </a:p>
        </p:txBody>
      </p:sp>
      <p:sp>
        <p:nvSpPr>
          <p:cNvPr id="7" name="日付プレースホルダー 6"/>
          <p:cNvSpPr>
            <a:spLocks noGrp="1"/>
          </p:cNvSpPr>
          <p:nvPr>
            <p:ph type="dt" sz="half" idx="10"/>
          </p:nvPr>
        </p:nvSpPr>
        <p:spPr/>
        <p:txBody>
          <a:bodyPr rtlCol="0"/>
          <a:lstStyle/>
          <a:p>
            <a:pPr rtl="0"/>
            <a:fld id="{42EAD7D0-3BCF-438D-AF45-776548880E3E}" type="datetime1">
              <a:rPr lang="ja-JP" altLang="en-US" smtClean="0"/>
              <a:t>2021/1/12</a:t>
            </a:fld>
            <a:endParaRPr lang="en-US" dirty="0"/>
          </a:p>
        </p:txBody>
      </p:sp>
      <p:sp>
        <p:nvSpPr>
          <p:cNvPr id="8" name="フッター プレースホルダー 7"/>
          <p:cNvSpPr>
            <a:spLocks noGrp="1"/>
          </p:cNvSpPr>
          <p:nvPr>
            <p:ph type="ftr" sz="quarter" idx="11"/>
          </p:nvPr>
        </p:nvSpPr>
        <p:spPr/>
        <p:txBody>
          <a:bodyPr rtlCol="0"/>
          <a:lstStyle/>
          <a:p>
            <a:pPr rtl="0"/>
            <a:endParaRPr lang="en-US" dirty="0"/>
          </a:p>
        </p:txBody>
      </p:sp>
      <p:sp>
        <p:nvSpPr>
          <p:cNvPr id="9" name="スライド番号プレースホルダー 8"/>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8" name="タイトル 1"/>
          <p:cNvSpPr>
            <a:spLocks noGrp="1"/>
          </p:cNvSpPr>
          <p:nvPr>
            <p:ph type="title"/>
          </p:nvPr>
        </p:nvSpPr>
        <p:spPr>
          <a:xfrm>
            <a:off x="575894" y="729658"/>
            <a:ext cx="11029616" cy="988332"/>
          </a:xfrm>
        </p:spPr>
        <p:txBody>
          <a:bodyPr rtlCol="0"/>
          <a:lstStyle/>
          <a:p>
            <a:pPr rtl="0"/>
            <a:r>
              <a:rPr lang="ja-JP" altLang="en-US"/>
              <a:t>マスター タイトルの書式設定</a:t>
            </a:r>
            <a:endParaRPr lang="en-US" dirty="0"/>
          </a:p>
        </p:txBody>
      </p:sp>
      <p:sp>
        <p:nvSpPr>
          <p:cNvPr id="3" name="日付プレースホルダー 2"/>
          <p:cNvSpPr>
            <a:spLocks noGrp="1"/>
          </p:cNvSpPr>
          <p:nvPr>
            <p:ph type="dt" sz="half" idx="10"/>
          </p:nvPr>
        </p:nvSpPr>
        <p:spPr/>
        <p:txBody>
          <a:bodyPr rtlCol="0"/>
          <a:lstStyle/>
          <a:p>
            <a:pPr rtl="0"/>
            <a:fld id="{095BB670-9BB6-41E9-8402-5ADF041FD5DA}" type="datetime1">
              <a:rPr lang="ja-JP" altLang="en-US" smtClean="0"/>
              <a:t>2021/1/12</a:t>
            </a:fld>
            <a:endParaRPr lang="en-US" dirty="0"/>
          </a:p>
        </p:txBody>
      </p:sp>
      <p:sp>
        <p:nvSpPr>
          <p:cNvPr id="4" name="フッター プレースホルダー 3"/>
          <p:cNvSpPr>
            <a:spLocks noGrp="1"/>
          </p:cNvSpPr>
          <p:nvPr>
            <p:ph type="ftr" sz="quarter" idx="11"/>
          </p:nvPr>
        </p:nvSpPr>
        <p:spPr/>
        <p:txBody>
          <a:bodyPr rtlCol="0"/>
          <a:lstStyle/>
          <a:p>
            <a:pPr rtl="0"/>
            <a:endParaRPr lang="en-US" dirty="0"/>
          </a:p>
        </p:txBody>
      </p:sp>
      <p:sp>
        <p:nvSpPr>
          <p:cNvPr id="5" name="スライド番号プレースホルダー 4"/>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rtlCol="0"/>
          <a:lstStyle/>
          <a:p>
            <a:pPr rtl="0"/>
            <a:fld id="{B64CBAF2-9AF4-4C61-80A6-A4165AC07DD4}" type="datetime1">
              <a:rPr lang="ja-JP" altLang="en-US" smtClean="0"/>
              <a:t>2021/1/12</a:t>
            </a:fld>
            <a:endParaRPr lang="en-US" dirty="0"/>
          </a:p>
        </p:txBody>
      </p:sp>
      <p:sp>
        <p:nvSpPr>
          <p:cNvPr id="3" name="フッター プレースホルダー 2"/>
          <p:cNvSpPr>
            <a:spLocks noGrp="1"/>
          </p:cNvSpPr>
          <p:nvPr>
            <p:ph type="ftr" sz="quarter" idx="11"/>
          </p:nvPr>
        </p:nvSpPr>
        <p:spPr/>
        <p:txBody>
          <a:bodyPr rtlCol="0"/>
          <a:lstStyle/>
          <a:p>
            <a:pPr rtl="0"/>
            <a:endParaRPr lang="en-US" dirty="0"/>
          </a:p>
        </p:txBody>
      </p:sp>
      <p:sp>
        <p:nvSpPr>
          <p:cNvPr id="4" name="スライド番号プレースホルダー 3"/>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キャプション付きのコンテンツ">
    <p:spTree>
      <p:nvGrpSpPr>
        <p:cNvPr id="1" name=""/>
        <p:cNvGrpSpPr/>
        <p:nvPr/>
      </p:nvGrpSpPr>
      <p:grpSpPr>
        <a:xfrm>
          <a:off x="0" y="0"/>
          <a:ext cx="0" cy="0"/>
          <a:chOff x="0" y="0"/>
          <a:chExt cx="0" cy="0"/>
        </a:xfrm>
      </p:grpSpPr>
      <p:sp>
        <p:nvSpPr>
          <p:cNvPr id="9" name="長方形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タイトル 1"/>
          <p:cNvSpPr>
            <a:spLocks noGrp="1"/>
          </p:cNvSpPr>
          <p:nvPr>
            <p:ph type="title"/>
          </p:nvPr>
        </p:nvSpPr>
        <p:spPr>
          <a:xfrm>
            <a:off x="767857" y="933450"/>
            <a:ext cx="3031852" cy="1722419"/>
          </a:xfrm>
        </p:spPr>
        <p:txBody>
          <a:bodyPr rtlCol="0" anchor="b">
            <a:normAutofit/>
          </a:bodyPr>
          <a:lstStyle>
            <a:lvl1pPr algn="l">
              <a:defRPr sz="2400" b="0">
                <a:solidFill>
                  <a:srgbClr val="FFFFFF"/>
                </a:solidFill>
              </a:defRPr>
            </a:lvl1pPr>
          </a:lstStyle>
          <a:p>
            <a:pPr rtl="0"/>
            <a:r>
              <a:rPr lang="ja-JP" altLang="en-US"/>
              <a:t>マスター タイトルの書式設定</a:t>
            </a:r>
            <a:endParaRPr lang="en-US" dirty="0"/>
          </a:p>
        </p:txBody>
      </p:sp>
      <p:sp>
        <p:nvSpPr>
          <p:cNvPr id="3" name="コンテンツ プレースホルダー 2"/>
          <p:cNvSpPr>
            <a:spLocks noGrp="1"/>
          </p:cNvSpPr>
          <p:nvPr>
            <p:ph idx="1"/>
          </p:nvPr>
        </p:nvSpPr>
        <p:spPr>
          <a:xfrm>
            <a:off x="4900928" y="1179829"/>
            <a:ext cx="6650991" cy="4658216"/>
          </a:xfrm>
        </p:spPr>
        <p:txBody>
          <a:bodyPr rtlCol="0"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rtl="0"/>
            <a:r>
              <a:rPr lang="ja-JP" altLang="en-US"/>
              <a:t>マスター テキストの書式設定</a:t>
            </a:r>
          </a:p>
          <a:p>
            <a:pPr lvl="1" rtl="0"/>
            <a:r>
              <a:rPr lang="ja-JP" altLang="en-US"/>
              <a:t>第 </a:t>
            </a:r>
            <a:r>
              <a:rPr lang="en-US" altLang="ja-JP"/>
              <a:t>2 </a:t>
            </a:r>
            <a:r>
              <a:rPr lang="ja-JP" altLang="en-US"/>
              <a:t>レベル</a:t>
            </a:r>
          </a:p>
          <a:p>
            <a:pPr lvl="2" rtl="0"/>
            <a:r>
              <a:rPr lang="ja-JP" altLang="en-US"/>
              <a:t>第 </a:t>
            </a:r>
            <a:r>
              <a:rPr lang="en-US" altLang="ja-JP"/>
              <a:t>3 </a:t>
            </a:r>
            <a:r>
              <a:rPr lang="ja-JP" altLang="en-US"/>
              <a:t>レベル</a:t>
            </a:r>
          </a:p>
          <a:p>
            <a:pPr lvl="3" rtl="0"/>
            <a:r>
              <a:rPr lang="ja-JP" altLang="en-US"/>
              <a:t>第 </a:t>
            </a:r>
            <a:r>
              <a:rPr lang="en-US" altLang="ja-JP"/>
              <a:t>4 </a:t>
            </a:r>
            <a:r>
              <a:rPr lang="ja-JP" altLang="en-US"/>
              <a:t>レベル</a:t>
            </a:r>
          </a:p>
          <a:p>
            <a:pPr lvl="4" rtl="0"/>
            <a:r>
              <a:rPr lang="ja-JP" altLang="en-US"/>
              <a:t>第 </a:t>
            </a:r>
            <a:r>
              <a:rPr lang="en-US" altLang="ja-JP"/>
              <a:t>5 </a:t>
            </a:r>
            <a:r>
              <a:rPr lang="ja-JP" altLang="en-US"/>
              <a:t>レベル</a:t>
            </a:r>
            <a:endParaRPr lang="en-US" dirty="0"/>
          </a:p>
        </p:txBody>
      </p:sp>
      <p:sp>
        <p:nvSpPr>
          <p:cNvPr id="4" name="テキスト プレースホルダー 3"/>
          <p:cNvSpPr>
            <a:spLocks noGrp="1"/>
          </p:cNvSpPr>
          <p:nvPr>
            <p:ph type="body" sz="half" idx="2"/>
          </p:nvPr>
        </p:nvSpPr>
        <p:spPr>
          <a:xfrm>
            <a:off x="767857" y="2836654"/>
            <a:ext cx="3031852" cy="3001392"/>
          </a:xfrm>
        </p:spPr>
        <p:txBody>
          <a:bodyPr rtlCol="0"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ja-JP" altLang="en-US"/>
              <a:t>マスター テキストの書式設定</a:t>
            </a:r>
          </a:p>
        </p:txBody>
      </p:sp>
      <p:sp>
        <p:nvSpPr>
          <p:cNvPr id="8" name="日付プレースホルダー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rtlCol="0"/>
          <a:lstStyle/>
          <a:p>
            <a:pPr rtl="0"/>
            <a:fld id="{15E8BA45-A90A-4071-A13D-6AC57A8D06A3}" type="datetime1">
              <a:rPr lang="ja-JP" altLang="en-US" smtClean="0"/>
              <a:t>2021/1/12</a:t>
            </a:fld>
            <a:endParaRPr lang="en-US" dirty="0"/>
          </a:p>
        </p:txBody>
      </p:sp>
      <p:sp>
        <p:nvSpPr>
          <p:cNvPr id="10" name="フッター プレースホルダー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rtlCol="0"/>
          <a:lstStyle/>
          <a:p>
            <a:pPr rtl="0"/>
            <a:endParaRPr lang="en-US" dirty="0"/>
          </a:p>
        </p:txBody>
      </p:sp>
      <p:sp>
        <p:nvSpPr>
          <p:cNvPr id="11" name="スライド番号プレースホルダー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rtlCol="0"/>
          <a:lstStyle/>
          <a:p>
            <a:pPr rtl="0"/>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キャプション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581193" y="4693389"/>
            <a:ext cx="11029616" cy="566738"/>
          </a:xfrm>
        </p:spPr>
        <p:txBody>
          <a:bodyPr rtlCol="0" anchor="b">
            <a:normAutofit/>
          </a:bodyPr>
          <a:lstStyle>
            <a:lvl1pPr algn="l">
              <a:defRPr sz="2400" b="0">
                <a:solidFill>
                  <a:schemeClr val="tx1">
                    <a:lumMod val="75000"/>
                    <a:lumOff val="25000"/>
                  </a:schemeClr>
                </a:solidFill>
              </a:defRPr>
            </a:lvl1pPr>
          </a:lstStyle>
          <a:p>
            <a:pPr rtl="0"/>
            <a:r>
              <a:rPr lang="ja-JP" altLang="en-US"/>
              <a:t>マスター タイトルの書式設定</a:t>
            </a:r>
            <a:endParaRPr lang="en-US" dirty="0"/>
          </a:p>
        </p:txBody>
      </p:sp>
      <p:sp>
        <p:nvSpPr>
          <p:cNvPr id="3" name="図プレースホルダー 2"/>
          <p:cNvSpPr>
            <a:spLocks noGrp="1" noChangeAspect="1"/>
          </p:cNvSpPr>
          <p:nvPr>
            <p:ph type="pic" idx="1"/>
          </p:nvPr>
        </p:nvSpPr>
        <p:spPr>
          <a:xfrm>
            <a:off x="447817" y="641350"/>
            <a:ext cx="11290859" cy="3651249"/>
          </a:xfrm>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ja-JP" altLang="en-US"/>
              <a:t>アイコンをクリックして図を追加</a:t>
            </a:r>
            <a:endParaRPr lang="en-US" dirty="0"/>
          </a:p>
        </p:txBody>
      </p:sp>
      <p:sp>
        <p:nvSpPr>
          <p:cNvPr id="4" name="テキスト プレースホルダー 3"/>
          <p:cNvSpPr>
            <a:spLocks noGrp="1"/>
          </p:cNvSpPr>
          <p:nvPr>
            <p:ph type="body" sz="half" idx="2"/>
          </p:nvPr>
        </p:nvSpPr>
        <p:spPr>
          <a:xfrm>
            <a:off x="581192" y="5260127"/>
            <a:ext cx="11029617" cy="998148"/>
          </a:xfrm>
        </p:spPr>
        <p:txBody>
          <a:bodyPr rtlCol="0"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ja-JP" altLang="en-US"/>
              <a:t>マスター テキストの書式設定</a:t>
            </a:r>
          </a:p>
        </p:txBody>
      </p:sp>
      <p:sp>
        <p:nvSpPr>
          <p:cNvPr id="5" name="日付プレースホルダー 4"/>
          <p:cNvSpPr>
            <a:spLocks noGrp="1"/>
          </p:cNvSpPr>
          <p:nvPr>
            <p:ph type="dt" sz="half" idx="10"/>
          </p:nvPr>
        </p:nvSpPr>
        <p:spPr/>
        <p:txBody>
          <a:bodyPr rtlCol="0"/>
          <a:lstStyle/>
          <a:p>
            <a:pPr rtl="0"/>
            <a:fld id="{AC67FAA8-A50A-40C1-B5A1-A17F7AE628E9}" type="datetime1">
              <a:rPr lang="ja-JP" altLang="en-US" smtClean="0"/>
              <a:t>2021/1/12</a:t>
            </a:fld>
            <a:endParaRPr lang="en-US" dirty="0"/>
          </a:p>
        </p:txBody>
      </p:sp>
      <p:sp>
        <p:nvSpPr>
          <p:cNvPr id="6" name="フッター プレースホルダー 5"/>
          <p:cNvSpPr>
            <a:spLocks noGrp="1"/>
          </p:cNvSpPr>
          <p:nvPr>
            <p:ph type="ftr" sz="quarter" idx="11"/>
          </p:nvPr>
        </p:nvSpPr>
        <p:spPr/>
        <p:txBody>
          <a:bodyPr rtlCol="0"/>
          <a:lstStyle/>
          <a:p>
            <a:pPr algn="l" rtl="0"/>
            <a:endParaRPr lang="en-US" dirty="0"/>
          </a:p>
        </p:txBody>
      </p:sp>
      <p:sp>
        <p:nvSpPr>
          <p:cNvPr id="7" name="スライド番号プレースホルダー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pPr rtl="0"/>
            <a:r>
              <a:rPr lang="ja" dirty="0"/>
              <a:t>マスター タイトルの書式設定</a:t>
            </a:r>
            <a:endParaRPr lang="en-US" dirty="0"/>
          </a:p>
        </p:txBody>
      </p:sp>
      <p:sp>
        <p:nvSpPr>
          <p:cNvPr id="3" name="テキスト プレースホルダー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rtl="0"/>
            <a:r>
              <a:rPr lang="ja" dirty="0"/>
              <a:t>マスター テキストの書式設定</a:t>
            </a:r>
          </a:p>
          <a:p>
            <a:pPr lvl="1" rtl="0"/>
            <a:r>
              <a:rPr lang="ja" dirty="0"/>
              <a:t>第 2 レベル</a:t>
            </a:r>
          </a:p>
          <a:p>
            <a:pPr lvl="2" rtl="0"/>
            <a:r>
              <a:rPr lang="ja" dirty="0"/>
              <a:t>第 3 レベル</a:t>
            </a:r>
          </a:p>
          <a:p>
            <a:pPr lvl="3" rtl="0"/>
            <a:r>
              <a:rPr lang="ja" dirty="0"/>
              <a:t>第 4 レベル</a:t>
            </a:r>
          </a:p>
          <a:p>
            <a:pPr lvl="4" rtl="0"/>
            <a:r>
              <a:rPr lang="ja" dirty="0"/>
              <a:t>第 5 レベル</a:t>
            </a:r>
            <a:endParaRPr lang="en-US" dirty="0"/>
          </a:p>
        </p:txBody>
      </p:sp>
      <p:sp>
        <p:nvSpPr>
          <p:cNvPr id="4" name="日付プレースホルダー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latin typeface="Meiryo UI" panose="020B0604030504040204" pitchFamily="50" charset="-128"/>
                <a:ea typeface="Meiryo UI" panose="020B0604030504040204" pitchFamily="50" charset="-128"/>
              </a:defRPr>
            </a:lvl1pPr>
          </a:lstStyle>
          <a:p>
            <a:fld id="{8288BDA2-415F-4853-9C1B-2BDC206538FD}" type="datetime1">
              <a:rPr lang="ja-JP" altLang="en-US" noProof="0" smtClean="0"/>
              <a:t>2021/1/12</a:t>
            </a:fld>
            <a:endParaRPr lang="ja-JP" altLang="en-US" noProof="0" dirty="0"/>
          </a:p>
        </p:txBody>
      </p:sp>
      <p:sp>
        <p:nvSpPr>
          <p:cNvPr id="5" name="フッター プレースホルダー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latin typeface="Meiryo UI" panose="020B0604030504040204" pitchFamily="50" charset="-128"/>
                <a:ea typeface="Meiryo UI" panose="020B0604030504040204" pitchFamily="50" charset="-128"/>
              </a:defRPr>
            </a:lvl1pPr>
          </a:lstStyle>
          <a:p>
            <a:endParaRPr lang="ja-JP" altLang="en-US" noProof="0" dirty="0"/>
          </a:p>
        </p:txBody>
      </p:sp>
      <p:sp>
        <p:nvSpPr>
          <p:cNvPr id="6" name="スライド番号プレースホルダー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latin typeface="Meiryo UI" panose="020B0604030504040204" pitchFamily="50" charset="-128"/>
                <a:ea typeface="Meiryo UI" panose="020B0604030504040204" pitchFamily="50" charset="-128"/>
              </a:defRPr>
            </a:lvl1pPr>
          </a:lstStyle>
          <a:p>
            <a:fld id="{3A98EE3D-8CD1-4C3F-BD1C-C98C9596463C}" type="slidenum">
              <a:rPr lang="en-US" altLang="ja-JP" noProof="0" smtClean="0"/>
              <a:pPr/>
              <a:t>‹#›</a:t>
            </a:fld>
            <a:endParaRPr lang="ja-JP" altLang="en-US" noProof="0" dirty="0"/>
          </a:p>
        </p:txBody>
      </p:sp>
      <p:sp>
        <p:nvSpPr>
          <p:cNvPr id="9" name="長方形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長方形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長方形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p:txStyles>
    <p:titleStyle>
      <a:lvl1pPr algn="l" defTabSz="457200" rtl="0" eaLnBrk="1" latinLnBrk="0" hangingPunct="1">
        <a:lnSpc>
          <a:spcPct val="100000"/>
        </a:lnSpc>
        <a:spcBef>
          <a:spcPct val="0"/>
        </a:spcBef>
        <a:buNone/>
        <a:defRPr kumimoji="1" sz="2800" b="1" kern="1200" cap="all">
          <a:solidFill>
            <a:schemeClr val="tx1">
              <a:lumMod val="75000"/>
              <a:lumOff val="25000"/>
            </a:schemeClr>
          </a:solidFill>
          <a:latin typeface="Meiryo UI" panose="020B0604030504040204" pitchFamily="50" charset="-128"/>
          <a:ea typeface="Meiryo UI" panose="020B0604030504040204" pitchFamily="50" charset="-128"/>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kumimoji="1" sz="1700" kern="1200">
          <a:solidFill>
            <a:schemeClr val="tx1">
              <a:lumMod val="75000"/>
              <a:lumOff val="25000"/>
            </a:schemeClr>
          </a:solidFill>
          <a:latin typeface="Meiryo UI" panose="020B0604030504040204" pitchFamily="50" charset="-128"/>
          <a:ea typeface="Meiryo UI" panose="020B0604030504040204" pitchFamily="50" charset="-128"/>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kumimoji="1" sz="1400" kern="1200">
          <a:solidFill>
            <a:schemeClr val="tx1">
              <a:lumMod val="75000"/>
              <a:lumOff val="25000"/>
            </a:schemeClr>
          </a:solidFill>
          <a:latin typeface="Meiryo UI" panose="020B0604030504040204" pitchFamily="50" charset="-128"/>
          <a:ea typeface="Meiryo UI" panose="020B0604030504040204" pitchFamily="50" charset="-128"/>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kumimoji="1" sz="1300" kern="1200">
          <a:solidFill>
            <a:schemeClr val="tx1">
              <a:lumMod val="75000"/>
              <a:lumOff val="25000"/>
            </a:schemeClr>
          </a:solidFill>
          <a:latin typeface="Meiryo UI" panose="020B0604030504040204" pitchFamily="50" charset="-128"/>
          <a:ea typeface="Meiryo UI" panose="020B0604030504040204" pitchFamily="50" charset="-128"/>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kumimoji="1" sz="1100" kern="1200">
          <a:solidFill>
            <a:schemeClr val="tx1">
              <a:lumMod val="75000"/>
              <a:lumOff val="25000"/>
            </a:schemeClr>
          </a:solidFill>
          <a:latin typeface="Meiryo UI" panose="020B0604030504040204" pitchFamily="50" charset="-128"/>
          <a:ea typeface="Meiryo UI" panose="020B0604030504040204" pitchFamily="50" charset="-128"/>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kumimoji="1" sz="1100" kern="1200">
          <a:solidFill>
            <a:schemeClr val="tx1">
              <a:lumMod val="75000"/>
              <a:lumOff val="25000"/>
            </a:schemeClr>
          </a:solidFill>
          <a:latin typeface="Meiryo UI" panose="020B0604030504040204" pitchFamily="50" charset="-128"/>
          <a:ea typeface="Meiryo UI" panose="020B0604030504040204" pitchFamily="50" charset="-128"/>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kumimoji="1" sz="1200" kern="1200">
          <a:solidFill>
            <a:schemeClr val="tx2"/>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chomoku.herokuapp.com/junkudo"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comments" Target="../comments/comment6.xm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長方形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US"/>
          </a:p>
        </p:txBody>
      </p:sp>
      <p:sp>
        <p:nvSpPr>
          <p:cNvPr id="2" name="タイトル 1">
            <a:extLst>
              <a:ext uri="{FF2B5EF4-FFF2-40B4-BE49-F238E27FC236}">
                <a16:creationId xmlns:a16="http://schemas.microsoft.com/office/drawing/2014/main" id="{1C21E816-31F5-48BB-BD02-D15F2F18B48A}"/>
              </a:ext>
            </a:extLst>
          </p:cNvPr>
          <p:cNvSpPr>
            <a:spLocks noGrp="1"/>
          </p:cNvSpPr>
          <p:nvPr>
            <p:ph type="ctrTitle"/>
          </p:nvPr>
        </p:nvSpPr>
        <p:spPr>
          <a:xfrm>
            <a:off x="581191" y="1020431"/>
            <a:ext cx="10993549" cy="1475013"/>
          </a:xfrm>
        </p:spPr>
        <p:txBody>
          <a:bodyPr rtlCol="0">
            <a:normAutofit fontScale="90000"/>
          </a:bodyPr>
          <a:lstStyle/>
          <a:p>
            <a:br>
              <a:rPr lang="en-US" altLang="ja" dirty="0"/>
            </a:br>
            <a:br>
              <a:rPr lang="en-US" altLang="ja" dirty="0"/>
            </a:br>
            <a:br>
              <a:rPr lang="en-US" altLang="ja" dirty="0"/>
            </a:br>
            <a:endParaRPr lang="ja" dirty="0"/>
          </a:p>
        </p:txBody>
      </p:sp>
      <p:sp>
        <p:nvSpPr>
          <p:cNvPr id="20" name="長方形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長方形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長方形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6" name="画像 5" descr="ロゴのクローズ アップ&#10;&#10;自動生成された説明">
            <a:extLst>
              <a:ext uri="{FF2B5EF4-FFF2-40B4-BE49-F238E27FC236}">
                <a16:creationId xmlns:a16="http://schemas.microsoft.com/office/drawing/2014/main" id="{F1A8C364-94D4-4630-BAD0-78722F347055}"/>
              </a:ext>
            </a:extLst>
          </p:cNvPr>
          <p:cNvPicPr>
            <a:picLocks noChangeAspect="1"/>
          </p:cNvPicPr>
          <p:nvPr/>
        </p:nvPicPr>
        <p:blipFill rotWithShape="1">
          <a:blip r:embed="rId2" cstate="hqprint">
            <a:extLst>
              <a:ext uri="{28A0092B-C50C-407E-A947-70E740481C1C}">
                <a14:useLocalDpi xmlns:a14="http://schemas.microsoft.com/office/drawing/2010/main" val="0"/>
              </a:ext>
            </a:extLst>
          </a:blip>
          <a:srcRect/>
          <a:stretch/>
        </p:blipFill>
        <p:spPr>
          <a:xfrm>
            <a:off x="448733" y="5226341"/>
            <a:ext cx="11260667" cy="1165992"/>
          </a:xfrm>
          <a:prstGeom prst="rect">
            <a:avLst/>
          </a:prstGeom>
        </p:spPr>
      </p:pic>
      <p:sp>
        <p:nvSpPr>
          <p:cNvPr id="4" name="テキスト ボックス 3">
            <a:extLst>
              <a:ext uri="{FF2B5EF4-FFF2-40B4-BE49-F238E27FC236}">
                <a16:creationId xmlns:a16="http://schemas.microsoft.com/office/drawing/2014/main" id="{7314AF69-7216-45AF-8343-2E33841E3FC8}"/>
              </a:ext>
            </a:extLst>
          </p:cNvPr>
          <p:cNvSpPr txBox="1"/>
          <p:nvPr/>
        </p:nvSpPr>
        <p:spPr>
          <a:xfrm>
            <a:off x="1844083" y="2069325"/>
            <a:ext cx="8467763" cy="1446550"/>
          </a:xfrm>
          <a:prstGeom prst="rect">
            <a:avLst/>
          </a:prstGeom>
          <a:noFill/>
        </p:spPr>
        <p:txBody>
          <a:bodyPr wrap="square" rtlCol="0">
            <a:spAutoFit/>
          </a:bodyPr>
          <a:lstStyle/>
          <a:p>
            <a:r>
              <a:rPr kumimoji="1" lang="en-US" altLang="ja-JP" sz="4400" dirty="0">
                <a:latin typeface="+mj-lt"/>
                <a:ea typeface="+mj-ea"/>
              </a:rPr>
              <a:t>Dash</a:t>
            </a:r>
            <a:r>
              <a:rPr kumimoji="1" lang="ja-JP" altLang="en-US" sz="4400" dirty="0">
                <a:latin typeface="+mj-ea"/>
                <a:ea typeface="+mj-ea"/>
              </a:rPr>
              <a:t>を使ってインタラクティブにデータを可視化しよう！</a:t>
            </a:r>
          </a:p>
        </p:txBody>
      </p:sp>
      <p:pic>
        <p:nvPicPr>
          <p:cNvPr id="7" name="図 6">
            <a:extLst>
              <a:ext uri="{FF2B5EF4-FFF2-40B4-BE49-F238E27FC236}">
                <a16:creationId xmlns:a16="http://schemas.microsoft.com/office/drawing/2014/main" id="{D2F4C4FF-B468-4B72-AC87-2B305F5BD1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92330" y="122462"/>
            <a:ext cx="2606908" cy="897969"/>
          </a:xfrm>
          <a:prstGeom prst="rect">
            <a:avLst/>
          </a:prstGeom>
        </p:spPr>
      </p:pic>
      <p:sp>
        <p:nvSpPr>
          <p:cNvPr id="9" name="四角形: 角を丸くする 8">
            <a:extLst>
              <a:ext uri="{FF2B5EF4-FFF2-40B4-BE49-F238E27FC236}">
                <a16:creationId xmlns:a16="http://schemas.microsoft.com/office/drawing/2014/main" id="{A1FE3F1C-36C2-425C-BDFE-2D07A9AC07DE}"/>
              </a:ext>
            </a:extLst>
          </p:cNvPr>
          <p:cNvSpPr/>
          <p:nvPr/>
        </p:nvSpPr>
        <p:spPr>
          <a:xfrm>
            <a:off x="5146766" y="4936071"/>
            <a:ext cx="6803934" cy="144655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ja-JP" b="0" i="0" dirty="0">
                <a:solidFill>
                  <a:srgbClr val="333333"/>
                </a:solidFill>
                <a:effectLst/>
              </a:rPr>
              <a:t>Python</a:t>
            </a:r>
            <a:r>
              <a:rPr lang="ja-JP" altLang="en-US" b="0" i="0" dirty="0">
                <a:solidFill>
                  <a:srgbClr val="333333"/>
                </a:solidFill>
                <a:effectLst/>
                <a:latin typeface="+mn-ea"/>
              </a:rPr>
              <a:t>インタラクティブ・データビジュアライゼーション入門 </a:t>
            </a:r>
            <a:endParaRPr lang="en-US" altLang="ja-JP" b="0" i="0" dirty="0">
              <a:solidFill>
                <a:srgbClr val="333333"/>
              </a:solidFill>
              <a:effectLst/>
              <a:latin typeface="+mn-ea"/>
            </a:endParaRPr>
          </a:p>
          <a:p>
            <a:pPr algn="r"/>
            <a:r>
              <a:rPr lang="en-US" altLang="ja-JP" b="0" i="0" dirty="0">
                <a:solidFill>
                  <a:srgbClr val="333333"/>
                </a:solidFill>
                <a:effectLst/>
                <a:latin typeface="+mn-ea"/>
              </a:rPr>
              <a:t>- </a:t>
            </a:r>
            <a:r>
              <a:rPr lang="en-US" altLang="ja-JP" b="0" i="0" dirty="0">
                <a:solidFill>
                  <a:srgbClr val="333333"/>
                </a:solidFill>
                <a:effectLst/>
              </a:rPr>
              <a:t>COVID-19</a:t>
            </a:r>
            <a:r>
              <a:rPr lang="ja-JP" altLang="en-US" b="0" i="0" dirty="0">
                <a:solidFill>
                  <a:srgbClr val="333333"/>
                </a:solidFill>
                <a:effectLst/>
                <a:latin typeface="+mn-ea"/>
              </a:rPr>
              <a:t>のデータを使ったインタラクティブ可視化事例 </a:t>
            </a:r>
            <a:r>
              <a:rPr lang="en-US" altLang="ja-JP" b="0" i="0" dirty="0">
                <a:solidFill>
                  <a:srgbClr val="333333"/>
                </a:solidFill>
                <a:effectLst/>
                <a:latin typeface="+mn-ea"/>
              </a:rPr>
              <a:t>-</a:t>
            </a:r>
          </a:p>
          <a:p>
            <a:pPr algn="r"/>
            <a:r>
              <a:rPr kumimoji="1" lang="en-US" altLang="ja-JP" dirty="0">
                <a:solidFill>
                  <a:schemeClr val="tx1"/>
                </a:solidFill>
              </a:rPr>
              <a:t>2021/1/12</a:t>
            </a:r>
          </a:p>
          <a:p>
            <a:pPr algn="r"/>
            <a:r>
              <a:rPr kumimoji="1" lang="ja-JP" altLang="en-US" dirty="0">
                <a:solidFill>
                  <a:schemeClr val="tx1"/>
                </a:solidFill>
                <a:latin typeface="+mn-ea"/>
              </a:rPr>
              <a:t>合同会社長目 小川 英幸</a:t>
            </a:r>
          </a:p>
        </p:txBody>
      </p:sp>
    </p:spTree>
    <p:extLst>
      <p:ext uri="{BB962C8B-B14F-4D97-AF65-F5344CB8AC3E}">
        <p14:creationId xmlns:p14="http://schemas.microsoft.com/office/powerpoint/2010/main" val="24758055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52202E4A-4489-47E8-BD3D-86E40D4376B9}"/>
              </a:ext>
            </a:extLst>
          </p:cNvPr>
          <p:cNvSpPr txBox="1"/>
          <p:nvPr/>
        </p:nvSpPr>
        <p:spPr>
          <a:xfrm>
            <a:off x="1768279" y="2290580"/>
            <a:ext cx="8655442" cy="1754326"/>
          </a:xfrm>
          <a:prstGeom prst="rect">
            <a:avLst/>
          </a:prstGeom>
          <a:noFill/>
        </p:spPr>
        <p:txBody>
          <a:bodyPr wrap="square" rtlCol="0">
            <a:spAutoFit/>
          </a:bodyPr>
          <a:lstStyle/>
          <a:p>
            <a:pPr algn="ctr"/>
            <a:r>
              <a:rPr kumimoji="1" lang="ja-JP" altLang="en-US" sz="3600" dirty="0"/>
              <a:t>最近データ分析が</a:t>
            </a:r>
            <a:endParaRPr kumimoji="1" lang="en-US" altLang="ja-JP" sz="3600" dirty="0"/>
          </a:p>
          <a:p>
            <a:pPr algn="ctr"/>
            <a:endParaRPr kumimoji="1" lang="en-US" altLang="ja-JP" sz="3600" dirty="0"/>
          </a:p>
          <a:p>
            <a:pPr algn="ctr"/>
            <a:r>
              <a:rPr kumimoji="1" lang="ja-JP" altLang="en-US" sz="3600" dirty="0"/>
              <a:t>より必要とされるようになった理由は？</a:t>
            </a:r>
          </a:p>
        </p:txBody>
      </p:sp>
    </p:spTree>
    <p:extLst>
      <p:ext uri="{BB962C8B-B14F-4D97-AF65-F5344CB8AC3E}">
        <p14:creationId xmlns:p14="http://schemas.microsoft.com/office/powerpoint/2010/main" val="2783474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D0ADE8EC-BD66-4DA4-9F8F-FD6500F84B8A}"/>
              </a:ext>
            </a:extLst>
          </p:cNvPr>
          <p:cNvSpPr txBox="1"/>
          <p:nvPr/>
        </p:nvSpPr>
        <p:spPr>
          <a:xfrm>
            <a:off x="2765946" y="709683"/>
            <a:ext cx="6660107" cy="584775"/>
          </a:xfrm>
          <a:prstGeom prst="rect">
            <a:avLst/>
          </a:prstGeom>
          <a:noFill/>
        </p:spPr>
        <p:txBody>
          <a:bodyPr wrap="square" rtlCol="0">
            <a:spAutoFit/>
          </a:bodyPr>
          <a:lstStyle/>
          <a:p>
            <a:pPr algn="ctr"/>
            <a:r>
              <a:rPr kumimoji="1" lang="ja-JP" altLang="en-US" sz="3200" dirty="0"/>
              <a:t>ビジネスシーン　</a:t>
            </a:r>
            <a:r>
              <a:rPr kumimoji="1" lang="en-US" altLang="ja-JP" sz="3200" dirty="0">
                <a:latin typeface="+mj-ea"/>
                <a:ea typeface="+mj-ea"/>
              </a:rPr>
              <a:t>Before COVID-19</a:t>
            </a:r>
            <a:endParaRPr kumimoji="1" lang="ja-JP" altLang="en-US" sz="3200" dirty="0">
              <a:latin typeface="+mj-ea"/>
              <a:ea typeface="+mj-ea"/>
            </a:endParaRPr>
          </a:p>
        </p:txBody>
      </p:sp>
      <p:pic>
        <p:nvPicPr>
          <p:cNvPr id="6" name="図 5">
            <a:extLst>
              <a:ext uri="{FF2B5EF4-FFF2-40B4-BE49-F238E27FC236}">
                <a16:creationId xmlns:a16="http://schemas.microsoft.com/office/drawing/2014/main" id="{3104EC42-1F49-4413-A96D-721936C51C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4828" y="1466756"/>
            <a:ext cx="7022342" cy="4681561"/>
          </a:xfrm>
          <a:prstGeom prst="rect">
            <a:avLst/>
          </a:prstGeom>
        </p:spPr>
      </p:pic>
      <p:sp>
        <p:nvSpPr>
          <p:cNvPr id="7" name="テキスト ボックス 6">
            <a:extLst>
              <a:ext uri="{FF2B5EF4-FFF2-40B4-BE49-F238E27FC236}">
                <a16:creationId xmlns:a16="http://schemas.microsoft.com/office/drawing/2014/main" id="{84298AC4-9CB0-404B-81B6-E7B0DCD85502}"/>
              </a:ext>
            </a:extLst>
          </p:cNvPr>
          <p:cNvSpPr txBox="1"/>
          <p:nvPr/>
        </p:nvSpPr>
        <p:spPr>
          <a:xfrm>
            <a:off x="7042244" y="6141494"/>
            <a:ext cx="4767618" cy="415498"/>
          </a:xfrm>
          <a:prstGeom prst="rect">
            <a:avLst/>
          </a:prstGeom>
          <a:noFill/>
        </p:spPr>
        <p:txBody>
          <a:bodyPr wrap="square" rtlCol="0">
            <a:spAutoFit/>
          </a:bodyPr>
          <a:lstStyle/>
          <a:p>
            <a:r>
              <a:rPr kumimoji="1" lang="en-US" altLang="ja-JP" sz="1050" dirty="0"/>
              <a:t>https://unsplash.com/photos/I9meM8YQ9DM?utm_source=unsplash&amp;utm_medium=referral&amp;utm_content=creditShareLink</a:t>
            </a:r>
            <a:endParaRPr kumimoji="1" lang="ja-JP" altLang="en-US" sz="1050" dirty="0"/>
          </a:p>
        </p:txBody>
      </p:sp>
    </p:spTree>
    <p:extLst>
      <p:ext uri="{BB962C8B-B14F-4D97-AF65-F5344CB8AC3E}">
        <p14:creationId xmlns:p14="http://schemas.microsoft.com/office/powerpoint/2010/main" val="12614772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D0ADE8EC-BD66-4DA4-9F8F-FD6500F84B8A}"/>
              </a:ext>
            </a:extLst>
          </p:cNvPr>
          <p:cNvSpPr txBox="1"/>
          <p:nvPr/>
        </p:nvSpPr>
        <p:spPr>
          <a:xfrm>
            <a:off x="2765946" y="709683"/>
            <a:ext cx="6660107" cy="584775"/>
          </a:xfrm>
          <a:prstGeom prst="rect">
            <a:avLst/>
          </a:prstGeom>
          <a:noFill/>
        </p:spPr>
        <p:txBody>
          <a:bodyPr wrap="square" rtlCol="0">
            <a:spAutoFit/>
          </a:bodyPr>
          <a:lstStyle/>
          <a:p>
            <a:pPr algn="ctr"/>
            <a:r>
              <a:rPr kumimoji="1" lang="ja-JP" altLang="en-US" sz="3200" dirty="0"/>
              <a:t>ビジネスシーン　</a:t>
            </a:r>
            <a:r>
              <a:rPr kumimoji="1" lang="en-US" altLang="ja-JP" sz="3200" dirty="0">
                <a:latin typeface="+mj-ea"/>
                <a:ea typeface="+mj-ea"/>
              </a:rPr>
              <a:t>After COVID-19</a:t>
            </a:r>
            <a:endParaRPr kumimoji="1" lang="ja-JP" altLang="en-US" sz="3200" dirty="0">
              <a:latin typeface="+mj-ea"/>
              <a:ea typeface="+mj-ea"/>
            </a:endParaRPr>
          </a:p>
        </p:txBody>
      </p:sp>
      <p:sp>
        <p:nvSpPr>
          <p:cNvPr id="7" name="テキスト ボックス 6">
            <a:extLst>
              <a:ext uri="{FF2B5EF4-FFF2-40B4-BE49-F238E27FC236}">
                <a16:creationId xmlns:a16="http://schemas.microsoft.com/office/drawing/2014/main" id="{84298AC4-9CB0-404B-81B6-E7B0DCD85502}"/>
              </a:ext>
            </a:extLst>
          </p:cNvPr>
          <p:cNvSpPr txBox="1"/>
          <p:nvPr/>
        </p:nvSpPr>
        <p:spPr>
          <a:xfrm>
            <a:off x="7042244" y="6141494"/>
            <a:ext cx="4767618" cy="415498"/>
          </a:xfrm>
          <a:prstGeom prst="rect">
            <a:avLst/>
          </a:prstGeom>
          <a:noFill/>
        </p:spPr>
        <p:txBody>
          <a:bodyPr wrap="square" rtlCol="0">
            <a:spAutoFit/>
          </a:bodyPr>
          <a:lstStyle/>
          <a:p>
            <a:r>
              <a:rPr kumimoji="1" lang="en-US" altLang="ja-JP" sz="1050" dirty="0"/>
              <a:t>https://unsplash.com/photos/C3V88BOoRoM?utm_source=unsplash&amp;utm_medium=referral&amp;utm_content=creditShareLink</a:t>
            </a:r>
            <a:endParaRPr kumimoji="1" lang="ja-JP" altLang="en-US" sz="1050" dirty="0"/>
          </a:p>
        </p:txBody>
      </p:sp>
      <p:pic>
        <p:nvPicPr>
          <p:cNvPr id="3" name="図 2">
            <a:extLst>
              <a:ext uri="{FF2B5EF4-FFF2-40B4-BE49-F238E27FC236}">
                <a16:creationId xmlns:a16="http://schemas.microsoft.com/office/drawing/2014/main" id="{4CF33E15-7ABD-4A4B-B7BF-B20219D86C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7132" y="1300151"/>
            <a:ext cx="7257734" cy="4848166"/>
          </a:xfrm>
          <a:prstGeom prst="rect">
            <a:avLst/>
          </a:prstGeom>
        </p:spPr>
      </p:pic>
    </p:spTree>
    <p:extLst>
      <p:ext uri="{BB962C8B-B14F-4D97-AF65-F5344CB8AC3E}">
        <p14:creationId xmlns:p14="http://schemas.microsoft.com/office/powerpoint/2010/main" val="13092096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62CCB01E-D1C7-4AC2-9609-A2C28DCA8E49}"/>
              </a:ext>
            </a:extLst>
          </p:cNvPr>
          <p:cNvSpPr txBox="1"/>
          <p:nvPr/>
        </p:nvSpPr>
        <p:spPr>
          <a:xfrm>
            <a:off x="3707641" y="723332"/>
            <a:ext cx="4776717" cy="584775"/>
          </a:xfrm>
          <a:prstGeom prst="rect">
            <a:avLst/>
          </a:prstGeom>
          <a:noFill/>
        </p:spPr>
        <p:txBody>
          <a:bodyPr wrap="square" rtlCol="0">
            <a:spAutoFit/>
          </a:bodyPr>
          <a:lstStyle/>
          <a:p>
            <a:pPr algn="ctr"/>
            <a:r>
              <a:rPr kumimoji="1" lang="ja-JP" altLang="en-US" sz="3200" dirty="0"/>
              <a:t>日本のビジネスシーン</a:t>
            </a:r>
          </a:p>
        </p:txBody>
      </p:sp>
      <p:sp>
        <p:nvSpPr>
          <p:cNvPr id="3" name="テキスト ボックス 2">
            <a:extLst>
              <a:ext uri="{FF2B5EF4-FFF2-40B4-BE49-F238E27FC236}">
                <a16:creationId xmlns:a16="http://schemas.microsoft.com/office/drawing/2014/main" id="{A59B4261-E607-4A87-B3C0-60FDFBF301CA}"/>
              </a:ext>
            </a:extLst>
          </p:cNvPr>
          <p:cNvSpPr txBox="1"/>
          <p:nvPr/>
        </p:nvSpPr>
        <p:spPr>
          <a:xfrm>
            <a:off x="2033516" y="1746913"/>
            <a:ext cx="8557147" cy="2677656"/>
          </a:xfrm>
          <a:prstGeom prst="rect">
            <a:avLst/>
          </a:prstGeom>
          <a:noFill/>
        </p:spPr>
        <p:txBody>
          <a:bodyPr wrap="square" rtlCol="0">
            <a:spAutoFit/>
          </a:bodyPr>
          <a:lstStyle/>
          <a:p>
            <a:r>
              <a:rPr kumimoji="1" lang="ja-JP" altLang="en-US" sz="2400" dirty="0">
                <a:latin typeface="+mn-ea"/>
              </a:rPr>
              <a:t>・日本のビジネスシーンは、これまで変化のスピードが遅かった（要因：高齢化など）</a:t>
            </a:r>
            <a:endParaRPr kumimoji="1" lang="en-US" altLang="ja-JP" sz="2400" dirty="0">
              <a:latin typeface="+mn-ea"/>
            </a:endParaRPr>
          </a:p>
          <a:p>
            <a:endParaRPr kumimoji="1" lang="en-US" altLang="ja-JP" sz="2400" dirty="0">
              <a:latin typeface="+mn-ea"/>
            </a:endParaRPr>
          </a:p>
          <a:p>
            <a:r>
              <a:rPr kumimoji="1" lang="ja-JP" altLang="en-US" sz="2400" dirty="0">
                <a:latin typeface="+mn-ea"/>
              </a:rPr>
              <a:t>・そのため、経験と勘的な活動でもフィットできた</a:t>
            </a:r>
            <a:endParaRPr kumimoji="1" lang="en-US" altLang="ja-JP" sz="2400" dirty="0">
              <a:latin typeface="+mn-ea"/>
            </a:endParaRPr>
          </a:p>
          <a:p>
            <a:endParaRPr kumimoji="1" lang="en-US" altLang="ja-JP" sz="2400" dirty="0">
              <a:latin typeface="+mn-ea"/>
            </a:endParaRPr>
          </a:p>
          <a:p>
            <a:r>
              <a:rPr kumimoji="1" lang="ja-JP" altLang="en-US" sz="2400" dirty="0">
                <a:latin typeface="+mn-ea"/>
              </a:rPr>
              <a:t>・</a:t>
            </a:r>
            <a:r>
              <a:rPr kumimoji="1" lang="en-US" altLang="ja-JP" sz="2400" dirty="0">
                <a:latin typeface="+mn-ea"/>
              </a:rPr>
              <a:t>COVID-19</a:t>
            </a:r>
            <a:r>
              <a:rPr kumimoji="1" lang="ja-JP" altLang="en-US" sz="2400" dirty="0">
                <a:latin typeface="+mn-ea"/>
              </a:rPr>
              <a:t>で非連続的なジャンプが起こり、未知な状況への対応が必要</a:t>
            </a:r>
          </a:p>
        </p:txBody>
      </p:sp>
      <p:sp>
        <p:nvSpPr>
          <p:cNvPr id="5" name="テキスト ボックス 4">
            <a:extLst>
              <a:ext uri="{FF2B5EF4-FFF2-40B4-BE49-F238E27FC236}">
                <a16:creationId xmlns:a16="http://schemas.microsoft.com/office/drawing/2014/main" id="{3B02CEC4-63A7-403A-B44C-77B8CB9FA16B}"/>
              </a:ext>
            </a:extLst>
          </p:cNvPr>
          <p:cNvSpPr txBox="1"/>
          <p:nvPr/>
        </p:nvSpPr>
        <p:spPr>
          <a:xfrm>
            <a:off x="819157" y="5003075"/>
            <a:ext cx="10985863" cy="707886"/>
          </a:xfrm>
          <a:prstGeom prst="rect">
            <a:avLst/>
          </a:prstGeom>
          <a:noFill/>
        </p:spPr>
        <p:txBody>
          <a:bodyPr wrap="square" rtlCol="0">
            <a:spAutoFit/>
          </a:bodyPr>
          <a:lstStyle/>
          <a:p>
            <a:pPr algn="ctr"/>
            <a:r>
              <a:rPr kumimoji="1" lang="ja-JP" altLang="en-US" sz="4000" dirty="0">
                <a:solidFill>
                  <a:srgbClr val="C00000"/>
                </a:solidFill>
              </a:rPr>
              <a:t>未知な状況への対応のためデータ分析が必要</a:t>
            </a:r>
          </a:p>
        </p:txBody>
      </p:sp>
    </p:spTree>
    <p:extLst>
      <p:ext uri="{BB962C8B-B14F-4D97-AF65-F5344CB8AC3E}">
        <p14:creationId xmlns:p14="http://schemas.microsoft.com/office/powerpoint/2010/main" val="126018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15306CC3-C4C6-4C69-A1B8-5AB5079525A5}"/>
              </a:ext>
            </a:extLst>
          </p:cNvPr>
          <p:cNvSpPr txBox="1"/>
          <p:nvPr/>
        </p:nvSpPr>
        <p:spPr>
          <a:xfrm>
            <a:off x="2275388" y="1019325"/>
            <a:ext cx="7641223" cy="3108543"/>
          </a:xfrm>
          <a:prstGeom prst="rect">
            <a:avLst/>
          </a:prstGeom>
          <a:noFill/>
        </p:spPr>
        <p:txBody>
          <a:bodyPr wrap="square" rtlCol="0">
            <a:spAutoFit/>
          </a:bodyPr>
          <a:lstStyle/>
          <a:p>
            <a:pPr algn="ctr"/>
            <a:r>
              <a:rPr kumimoji="1" lang="ja-JP" altLang="en-US" sz="2800" dirty="0">
                <a:latin typeface="+mj-ea"/>
                <a:ea typeface="+mj-ea"/>
              </a:rPr>
              <a:t>アジェンダ</a:t>
            </a:r>
            <a:endParaRPr kumimoji="1" lang="en-US" altLang="ja-JP" sz="2800" dirty="0">
              <a:latin typeface="+mj-ea"/>
              <a:ea typeface="+mj-ea"/>
            </a:endParaRPr>
          </a:p>
          <a:p>
            <a:pPr algn="ctr"/>
            <a:endParaRPr kumimoji="1" lang="en-US" altLang="ja-JP" sz="2800" dirty="0">
              <a:latin typeface="+mj-ea"/>
              <a:ea typeface="+mj-ea"/>
            </a:endParaRPr>
          </a:p>
          <a:p>
            <a:pPr algn="ctr"/>
            <a:r>
              <a:rPr kumimoji="1" lang="ja-JP" altLang="en-US" sz="2800" dirty="0">
                <a:latin typeface="+mj-ea"/>
                <a:ea typeface="+mj-ea"/>
              </a:rPr>
              <a:t>データ分析</a:t>
            </a:r>
            <a:endParaRPr kumimoji="1" lang="en-US" altLang="ja-JP" sz="2800" dirty="0">
              <a:latin typeface="+mj-ea"/>
              <a:ea typeface="+mj-ea"/>
            </a:endParaRPr>
          </a:p>
          <a:p>
            <a:pPr algn="ctr"/>
            <a:endParaRPr kumimoji="1" lang="en-US" altLang="ja-JP" sz="2800" dirty="0">
              <a:latin typeface="+mj-ea"/>
              <a:ea typeface="+mj-ea"/>
            </a:endParaRPr>
          </a:p>
          <a:p>
            <a:pPr algn="ctr"/>
            <a:r>
              <a:rPr kumimoji="1" lang="ja-JP" altLang="en-US" sz="2800" dirty="0">
                <a:latin typeface="+mj-ea"/>
                <a:ea typeface="+mj-ea"/>
              </a:rPr>
              <a:t>インタラクティブな可視化</a:t>
            </a:r>
            <a:endParaRPr kumimoji="1" lang="en-US" altLang="ja-JP" sz="2800" dirty="0">
              <a:latin typeface="+mj-ea"/>
              <a:ea typeface="+mj-ea"/>
            </a:endParaRPr>
          </a:p>
          <a:p>
            <a:pPr algn="ctr"/>
            <a:endParaRPr kumimoji="1" lang="en-US" altLang="ja-JP" sz="2800" dirty="0">
              <a:latin typeface="+mj-ea"/>
              <a:ea typeface="+mj-ea"/>
            </a:endParaRPr>
          </a:p>
          <a:p>
            <a:pPr algn="ctr"/>
            <a:r>
              <a:rPr kumimoji="1" lang="en-US" altLang="ja-JP" sz="2800" dirty="0">
                <a:latin typeface="+mj-ea"/>
                <a:ea typeface="+mj-ea"/>
              </a:rPr>
              <a:t>Dash</a:t>
            </a:r>
            <a:r>
              <a:rPr kumimoji="1" lang="ja-JP" altLang="en-US" sz="2800" dirty="0">
                <a:latin typeface="+mj-ea"/>
                <a:ea typeface="+mj-ea"/>
              </a:rPr>
              <a:t>アプリを体験する</a:t>
            </a:r>
          </a:p>
        </p:txBody>
      </p:sp>
    </p:spTree>
    <p:extLst>
      <p:ext uri="{BB962C8B-B14F-4D97-AF65-F5344CB8AC3E}">
        <p14:creationId xmlns:p14="http://schemas.microsoft.com/office/powerpoint/2010/main" val="5750553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15306CC3-C4C6-4C69-A1B8-5AB5079525A5}"/>
              </a:ext>
            </a:extLst>
          </p:cNvPr>
          <p:cNvSpPr txBox="1"/>
          <p:nvPr/>
        </p:nvSpPr>
        <p:spPr>
          <a:xfrm>
            <a:off x="2275388" y="1019325"/>
            <a:ext cx="7641223" cy="3108543"/>
          </a:xfrm>
          <a:prstGeom prst="rect">
            <a:avLst/>
          </a:prstGeom>
          <a:noFill/>
        </p:spPr>
        <p:txBody>
          <a:bodyPr wrap="square" rtlCol="0">
            <a:spAutoFit/>
          </a:bodyPr>
          <a:lstStyle/>
          <a:p>
            <a:pPr algn="ctr"/>
            <a:r>
              <a:rPr kumimoji="1" lang="ja-JP" altLang="en-US" sz="2800" dirty="0">
                <a:latin typeface="+mj-ea"/>
                <a:ea typeface="+mj-ea"/>
              </a:rPr>
              <a:t>アジェンダ</a:t>
            </a:r>
            <a:endParaRPr kumimoji="1" lang="en-US" altLang="ja-JP" sz="2800" dirty="0">
              <a:latin typeface="+mj-ea"/>
              <a:ea typeface="+mj-ea"/>
            </a:endParaRPr>
          </a:p>
          <a:p>
            <a:pPr algn="ctr"/>
            <a:endParaRPr kumimoji="1" lang="en-US" altLang="ja-JP" sz="2800" dirty="0">
              <a:latin typeface="+mj-ea"/>
              <a:ea typeface="+mj-ea"/>
            </a:endParaRPr>
          </a:p>
          <a:p>
            <a:pPr algn="ctr"/>
            <a:r>
              <a:rPr kumimoji="1" lang="ja-JP" altLang="en-US" sz="2800" dirty="0">
                <a:solidFill>
                  <a:schemeClr val="bg2"/>
                </a:solidFill>
                <a:latin typeface="+mj-ea"/>
                <a:ea typeface="+mj-ea"/>
              </a:rPr>
              <a:t>データ分析</a:t>
            </a:r>
            <a:endParaRPr kumimoji="1" lang="en-US" altLang="ja-JP" sz="2800" dirty="0">
              <a:solidFill>
                <a:schemeClr val="bg2"/>
              </a:solidFill>
              <a:latin typeface="+mj-ea"/>
              <a:ea typeface="+mj-ea"/>
            </a:endParaRPr>
          </a:p>
          <a:p>
            <a:pPr algn="ctr"/>
            <a:endParaRPr kumimoji="1" lang="en-US" altLang="ja-JP" sz="2800" dirty="0">
              <a:latin typeface="+mj-ea"/>
              <a:ea typeface="+mj-ea"/>
            </a:endParaRPr>
          </a:p>
          <a:p>
            <a:pPr algn="ctr"/>
            <a:r>
              <a:rPr kumimoji="1" lang="ja-JP" altLang="en-US" sz="2800" dirty="0">
                <a:latin typeface="+mj-ea"/>
                <a:ea typeface="+mj-ea"/>
              </a:rPr>
              <a:t>インタラクティブな可視化</a:t>
            </a:r>
            <a:endParaRPr kumimoji="1" lang="en-US" altLang="ja-JP" sz="2800" dirty="0">
              <a:latin typeface="+mj-ea"/>
              <a:ea typeface="+mj-ea"/>
            </a:endParaRPr>
          </a:p>
          <a:p>
            <a:pPr algn="ctr"/>
            <a:endParaRPr kumimoji="1" lang="en-US" altLang="ja-JP" sz="2800" dirty="0">
              <a:solidFill>
                <a:schemeClr val="bg2"/>
              </a:solidFill>
              <a:latin typeface="+mj-ea"/>
              <a:ea typeface="+mj-ea"/>
            </a:endParaRPr>
          </a:p>
          <a:p>
            <a:pPr algn="ctr"/>
            <a:r>
              <a:rPr kumimoji="1" lang="en-US" altLang="ja-JP" sz="2800" dirty="0">
                <a:solidFill>
                  <a:schemeClr val="bg2"/>
                </a:solidFill>
                <a:latin typeface="+mj-ea"/>
                <a:ea typeface="+mj-ea"/>
              </a:rPr>
              <a:t>Dash</a:t>
            </a:r>
            <a:r>
              <a:rPr kumimoji="1" lang="ja-JP" altLang="en-US" sz="2800" dirty="0">
                <a:solidFill>
                  <a:schemeClr val="bg2"/>
                </a:solidFill>
                <a:latin typeface="+mj-ea"/>
                <a:ea typeface="+mj-ea"/>
              </a:rPr>
              <a:t>アプリを体験する</a:t>
            </a:r>
          </a:p>
        </p:txBody>
      </p:sp>
    </p:spTree>
    <p:extLst>
      <p:ext uri="{BB962C8B-B14F-4D97-AF65-F5344CB8AC3E}">
        <p14:creationId xmlns:p14="http://schemas.microsoft.com/office/powerpoint/2010/main" val="16627885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3FC94262-70AE-4A25-8BB5-567FC87771BA}"/>
              </a:ext>
            </a:extLst>
          </p:cNvPr>
          <p:cNvSpPr txBox="1"/>
          <p:nvPr/>
        </p:nvSpPr>
        <p:spPr>
          <a:xfrm>
            <a:off x="3844119" y="723332"/>
            <a:ext cx="4503761" cy="584775"/>
          </a:xfrm>
          <a:prstGeom prst="rect">
            <a:avLst/>
          </a:prstGeom>
          <a:noFill/>
        </p:spPr>
        <p:txBody>
          <a:bodyPr wrap="square" rtlCol="0">
            <a:spAutoFit/>
          </a:bodyPr>
          <a:lstStyle/>
          <a:p>
            <a:pPr algn="ctr"/>
            <a:r>
              <a:rPr kumimoji="1" lang="ja-JP" altLang="en-US" sz="3200" dirty="0"/>
              <a:t>データ分析のステップ</a:t>
            </a:r>
          </a:p>
        </p:txBody>
      </p:sp>
      <p:graphicFrame>
        <p:nvGraphicFramePr>
          <p:cNvPr id="3" name="図表 2">
            <a:extLst>
              <a:ext uri="{FF2B5EF4-FFF2-40B4-BE49-F238E27FC236}">
                <a16:creationId xmlns:a16="http://schemas.microsoft.com/office/drawing/2014/main" id="{EBDB7090-BD63-4772-8E64-5749144FE085}"/>
              </a:ext>
            </a:extLst>
          </p:cNvPr>
          <p:cNvGraphicFramePr/>
          <p:nvPr>
            <p:extLst>
              <p:ext uri="{D42A27DB-BD31-4B8C-83A1-F6EECF244321}">
                <p14:modId xmlns:p14="http://schemas.microsoft.com/office/powerpoint/2010/main" val="1839119378"/>
              </p:ext>
            </p:extLst>
          </p:nvPr>
        </p:nvGraphicFramePr>
        <p:xfrm>
          <a:off x="423081" y="1610436"/>
          <a:ext cx="11204812" cy="45278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678057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3FC94262-70AE-4A25-8BB5-567FC87771BA}"/>
              </a:ext>
            </a:extLst>
          </p:cNvPr>
          <p:cNvSpPr txBox="1"/>
          <p:nvPr/>
        </p:nvSpPr>
        <p:spPr>
          <a:xfrm>
            <a:off x="3844119" y="723332"/>
            <a:ext cx="4503761" cy="584775"/>
          </a:xfrm>
          <a:prstGeom prst="rect">
            <a:avLst/>
          </a:prstGeom>
          <a:noFill/>
        </p:spPr>
        <p:txBody>
          <a:bodyPr wrap="square" rtlCol="0">
            <a:spAutoFit/>
          </a:bodyPr>
          <a:lstStyle/>
          <a:p>
            <a:pPr algn="ctr"/>
            <a:r>
              <a:rPr kumimoji="1" lang="ja-JP" altLang="en-US" sz="3200" dirty="0"/>
              <a:t>データ分析のステップ</a:t>
            </a:r>
          </a:p>
        </p:txBody>
      </p:sp>
      <p:graphicFrame>
        <p:nvGraphicFramePr>
          <p:cNvPr id="3" name="図表 2">
            <a:extLst>
              <a:ext uri="{FF2B5EF4-FFF2-40B4-BE49-F238E27FC236}">
                <a16:creationId xmlns:a16="http://schemas.microsoft.com/office/drawing/2014/main" id="{EBDB7090-BD63-4772-8E64-5749144FE085}"/>
              </a:ext>
            </a:extLst>
          </p:cNvPr>
          <p:cNvGraphicFramePr/>
          <p:nvPr>
            <p:extLst>
              <p:ext uri="{D42A27DB-BD31-4B8C-83A1-F6EECF244321}">
                <p14:modId xmlns:p14="http://schemas.microsoft.com/office/powerpoint/2010/main" val="2963730295"/>
              </p:ext>
            </p:extLst>
          </p:nvPr>
        </p:nvGraphicFramePr>
        <p:xfrm>
          <a:off x="423081" y="1610436"/>
          <a:ext cx="11204812" cy="45278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四角形: 対角を切り取る 3">
            <a:extLst>
              <a:ext uri="{FF2B5EF4-FFF2-40B4-BE49-F238E27FC236}">
                <a16:creationId xmlns:a16="http://schemas.microsoft.com/office/drawing/2014/main" id="{C899008E-75ED-4BFA-9BB8-1183C05FF825}"/>
              </a:ext>
            </a:extLst>
          </p:cNvPr>
          <p:cNvSpPr/>
          <p:nvPr/>
        </p:nvSpPr>
        <p:spPr>
          <a:xfrm>
            <a:off x="5117911" y="1610436"/>
            <a:ext cx="5718411" cy="1296537"/>
          </a:xfrm>
          <a:prstGeom prst="snip2DiagRect">
            <a:avLst/>
          </a:prstGeom>
          <a:solidFill>
            <a:srgbClr val="FF99CC"/>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dirty="0"/>
              <a:t>データ探索の部分で可視化が使われる</a:t>
            </a:r>
          </a:p>
        </p:txBody>
      </p:sp>
    </p:spTree>
    <p:extLst>
      <p:ext uri="{BB962C8B-B14F-4D97-AF65-F5344CB8AC3E}">
        <p14:creationId xmlns:p14="http://schemas.microsoft.com/office/powerpoint/2010/main" val="580357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BEF686EB-6065-410E-A602-CC76A2ED8FD6}"/>
              </a:ext>
            </a:extLst>
          </p:cNvPr>
          <p:cNvSpPr txBox="1"/>
          <p:nvPr/>
        </p:nvSpPr>
        <p:spPr>
          <a:xfrm>
            <a:off x="3944203" y="668740"/>
            <a:ext cx="3875964" cy="584775"/>
          </a:xfrm>
          <a:prstGeom prst="rect">
            <a:avLst/>
          </a:prstGeom>
          <a:noFill/>
        </p:spPr>
        <p:txBody>
          <a:bodyPr wrap="square" rtlCol="0">
            <a:spAutoFit/>
          </a:bodyPr>
          <a:lstStyle/>
          <a:p>
            <a:pPr algn="ctr"/>
            <a:r>
              <a:rPr kumimoji="1" lang="ja-JP" altLang="en-US" sz="3200" dirty="0"/>
              <a:t>データ探索</a:t>
            </a:r>
          </a:p>
        </p:txBody>
      </p:sp>
      <p:sp>
        <p:nvSpPr>
          <p:cNvPr id="3" name="テキスト ボックス 2">
            <a:extLst>
              <a:ext uri="{FF2B5EF4-FFF2-40B4-BE49-F238E27FC236}">
                <a16:creationId xmlns:a16="http://schemas.microsoft.com/office/drawing/2014/main" id="{D53BA6C4-BF06-4B8B-93C0-21E0D7349A2D}"/>
              </a:ext>
            </a:extLst>
          </p:cNvPr>
          <p:cNvSpPr txBox="1"/>
          <p:nvPr/>
        </p:nvSpPr>
        <p:spPr>
          <a:xfrm>
            <a:off x="1542197" y="1828800"/>
            <a:ext cx="9239534" cy="3108543"/>
          </a:xfrm>
          <a:prstGeom prst="rect">
            <a:avLst/>
          </a:prstGeom>
          <a:noFill/>
        </p:spPr>
        <p:txBody>
          <a:bodyPr wrap="square" rtlCol="0">
            <a:spAutoFit/>
          </a:bodyPr>
          <a:lstStyle/>
          <a:p>
            <a:r>
              <a:rPr kumimoji="1" lang="ja-JP" altLang="en-US" sz="2800" dirty="0"/>
              <a:t>・収集したデータを理解する段階</a:t>
            </a:r>
            <a:endParaRPr kumimoji="1" lang="en-US" altLang="ja-JP" sz="2800" dirty="0"/>
          </a:p>
          <a:p>
            <a:endParaRPr kumimoji="1" lang="en-US" altLang="ja-JP" sz="2800" dirty="0"/>
          </a:p>
          <a:p>
            <a:r>
              <a:rPr kumimoji="1" lang="ja-JP" altLang="en-US" sz="2800" dirty="0"/>
              <a:t>・最初にデータ全体の数値を確認し、データをどのように活用するかの方針を決める</a:t>
            </a:r>
            <a:endParaRPr kumimoji="1" lang="en-US" altLang="ja-JP" sz="2800" dirty="0"/>
          </a:p>
          <a:p>
            <a:endParaRPr kumimoji="1" lang="en-US" altLang="ja-JP" sz="2800" dirty="0"/>
          </a:p>
          <a:p>
            <a:r>
              <a:rPr kumimoji="1" lang="ja-JP" altLang="en-US" sz="2800" dirty="0"/>
              <a:t>・データ分析では必ず行われるステップであり、ここでデータの可視化が行われる</a:t>
            </a:r>
          </a:p>
        </p:txBody>
      </p:sp>
    </p:spTree>
    <p:extLst>
      <p:ext uri="{BB962C8B-B14F-4D97-AF65-F5344CB8AC3E}">
        <p14:creationId xmlns:p14="http://schemas.microsoft.com/office/powerpoint/2010/main" val="28388703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2A033F-E436-4D5C-B99D-999E8FCDEF34}"/>
              </a:ext>
            </a:extLst>
          </p:cNvPr>
          <p:cNvSpPr>
            <a:spLocks noGrp="1"/>
          </p:cNvSpPr>
          <p:nvPr>
            <p:ph type="title"/>
          </p:nvPr>
        </p:nvSpPr>
        <p:spPr>
          <a:xfrm>
            <a:off x="581192" y="702156"/>
            <a:ext cx="11029616" cy="541853"/>
          </a:xfrm>
        </p:spPr>
        <p:txBody>
          <a:bodyPr/>
          <a:lstStyle/>
          <a:p>
            <a:pPr algn="ctr"/>
            <a:r>
              <a:rPr lang="ja-JP" altLang="en-US" dirty="0">
                <a:latin typeface="+mj-ea"/>
                <a:ea typeface="+mj-ea"/>
              </a:rPr>
              <a:t>データ可視化</a:t>
            </a:r>
            <a:endParaRPr kumimoji="1" lang="ja-JP" altLang="en-US" dirty="0">
              <a:latin typeface="+mj-ea"/>
              <a:ea typeface="+mj-ea"/>
            </a:endParaRPr>
          </a:p>
        </p:txBody>
      </p:sp>
      <p:sp>
        <p:nvSpPr>
          <p:cNvPr id="5" name="テキスト ボックス 4">
            <a:extLst>
              <a:ext uri="{FF2B5EF4-FFF2-40B4-BE49-F238E27FC236}">
                <a16:creationId xmlns:a16="http://schemas.microsoft.com/office/drawing/2014/main" id="{4694F248-8903-40DC-8E61-679B60E76B48}"/>
              </a:ext>
            </a:extLst>
          </p:cNvPr>
          <p:cNvSpPr txBox="1"/>
          <p:nvPr/>
        </p:nvSpPr>
        <p:spPr>
          <a:xfrm>
            <a:off x="2617381" y="5613991"/>
            <a:ext cx="6957237" cy="646331"/>
          </a:xfrm>
          <a:prstGeom prst="rect">
            <a:avLst/>
          </a:prstGeom>
          <a:noFill/>
        </p:spPr>
        <p:txBody>
          <a:bodyPr wrap="square" rtlCol="0">
            <a:spAutoFit/>
          </a:bodyPr>
          <a:lstStyle/>
          <a:p>
            <a:pPr algn="ctr"/>
            <a:r>
              <a:rPr kumimoji="1" lang="en-US" altLang="ja-JP" dirty="0"/>
              <a:t>ECDC</a:t>
            </a:r>
            <a:r>
              <a:rPr kumimoji="1" lang="ja-JP" altLang="en-US" dirty="0"/>
              <a:t>の発表する世界の</a:t>
            </a:r>
            <a:r>
              <a:rPr kumimoji="1" lang="en-US" altLang="ja-JP" dirty="0"/>
              <a:t>COVID-19</a:t>
            </a:r>
            <a:r>
              <a:rPr kumimoji="1" lang="ja-JP" altLang="en-US" dirty="0"/>
              <a:t>の感染関連のデータを用いる</a:t>
            </a:r>
            <a:endParaRPr kumimoji="1" lang="en-US" altLang="ja-JP" dirty="0"/>
          </a:p>
          <a:p>
            <a:pPr algn="ctr"/>
            <a:r>
              <a:rPr kumimoji="1" lang="ja-JP" altLang="en-US" dirty="0"/>
              <a:t>表データで見ても人間にはデータがどうなっているか分からない</a:t>
            </a:r>
            <a:endParaRPr kumimoji="1" lang="en-US" altLang="ja-JP" dirty="0"/>
          </a:p>
        </p:txBody>
      </p:sp>
      <p:sp>
        <p:nvSpPr>
          <p:cNvPr id="3" name="テキスト ボックス 2">
            <a:extLst>
              <a:ext uri="{FF2B5EF4-FFF2-40B4-BE49-F238E27FC236}">
                <a16:creationId xmlns:a16="http://schemas.microsoft.com/office/drawing/2014/main" id="{12746872-A45B-4650-B5DB-939C98D425E2}"/>
              </a:ext>
            </a:extLst>
          </p:cNvPr>
          <p:cNvSpPr txBox="1"/>
          <p:nvPr/>
        </p:nvSpPr>
        <p:spPr>
          <a:xfrm>
            <a:off x="9675628" y="5106159"/>
            <a:ext cx="2052084" cy="1661993"/>
          </a:xfrm>
          <a:prstGeom prst="rect">
            <a:avLst/>
          </a:prstGeom>
          <a:noFill/>
        </p:spPr>
        <p:txBody>
          <a:bodyPr wrap="square" rtlCol="0">
            <a:spAutoFit/>
          </a:bodyPr>
          <a:lstStyle/>
          <a:p>
            <a:r>
              <a:rPr lang="ja-JP" altLang="en-US" sz="1050" dirty="0">
                <a:solidFill>
                  <a:srgbClr val="A31515"/>
                </a:solidFill>
                <a:latin typeface="Courier New" panose="02070309020205020404" pitchFamily="49" charset="0"/>
              </a:rPr>
              <a:t>日ごとのデータ</a:t>
            </a:r>
            <a:r>
              <a:rPr lang="en-US" altLang="ja-JP" sz="1050" dirty="0">
                <a:solidFill>
                  <a:srgbClr val="A31515"/>
                </a:solidFill>
                <a:latin typeface="Courier New" panose="02070309020205020404" pitchFamily="49" charset="0"/>
              </a:rPr>
              <a:t>: </a:t>
            </a:r>
            <a:r>
              <a:rPr lang="en-US" altLang="ja-JP" sz="1050" dirty="0" err="1">
                <a:solidFill>
                  <a:srgbClr val="A31515"/>
                </a:solidFill>
                <a:latin typeface="Courier New" panose="02070309020205020404" pitchFamily="49" charset="0"/>
              </a:rPr>
              <a:t>ecdc</a:t>
            </a:r>
            <a:r>
              <a:rPr lang="en-US" altLang="ja-JP" sz="1050" dirty="0">
                <a:solidFill>
                  <a:srgbClr val="A31515"/>
                </a:solidFill>
                <a:latin typeface="Courier New" panose="02070309020205020404" pitchFamily="49" charset="0"/>
              </a:rPr>
              <a:t>: </a:t>
            </a:r>
            <a:r>
              <a:rPr lang="en-US" altLang="ja-JP" sz="1050" b="0" dirty="0">
                <a:solidFill>
                  <a:srgbClr val="A31515"/>
                </a:solidFill>
                <a:effectLst/>
                <a:latin typeface="Courier New" panose="02070309020205020404" pitchFamily="49" charset="0"/>
              </a:rPr>
              <a:t>https://www.ecdc.europa.eu/sites/default/files/documents/COVID-19-geographic-disbtribution-worldwide-2020-12-14.xlsx</a:t>
            </a:r>
            <a:endParaRPr lang="en-US" altLang="ja-JP" sz="1050" b="0" dirty="0">
              <a:solidFill>
                <a:srgbClr val="000000"/>
              </a:solidFill>
              <a:effectLst/>
              <a:latin typeface="Courier New" panose="02070309020205020404" pitchFamily="49" charset="0"/>
            </a:endParaRPr>
          </a:p>
          <a:p>
            <a:endParaRPr kumimoji="1" lang="ja-JP" altLang="en-US" dirty="0"/>
          </a:p>
        </p:txBody>
      </p:sp>
      <p:pic>
        <p:nvPicPr>
          <p:cNvPr id="6" name="図 5">
            <a:extLst>
              <a:ext uri="{FF2B5EF4-FFF2-40B4-BE49-F238E27FC236}">
                <a16:creationId xmlns:a16="http://schemas.microsoft.com/office/drawing/2014/main" id="{9A105854-0628-492C-AB07-71342F42C1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4207" y="1486464"/>
            <a:ext cx="6363586" cy="3885072"/>
          </a:xfrm>
          <a:prstGeom prst="rect">
            <a:avLst/>
          </a:prstGeom>
        </p:spPr>
      </p:pic>
    </p:spTree>
    <p:extLst>
      <p:ext uri="{BB962C8B-B14F-4D97-AF65-F5344CB8AC3E}">
        <p14:creationId xmlns:p14="http://schemas.microsoft.com/office/powerpoint/2010/main" val="40081652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E562972-3449-42D1-8185-B4BEFD52AB44}"/>
              </a:ext>
            </a:extLst>
          </p:cNvPr>
          <p:cNvSpPr>
            <a:spLocks noGrp="1"/>
          </p:cNvSpPr>
          <p:nvPr>
            <p:ph type="title"/>
          </p:nvPr>
        </p:nvSpPr>
        <p:spPr>
          <a:xfrm>
            <a:off x="581192" y="702156"/>
            <a:ext cx="11029616" cy="723972"/>
          </a:xfrm>
        </p:spPr>
        <p:txBody>
          <a:bodyPr rtlCol="0"/>
          <a:lstStyle/>
          <a:p>
            <a:pPr algn="ctr"/>
            <a:r>
              <a:rPr lang="ja-JP" altLang="en-US" dirty="0">
                <a:latin typeface="+mj-ea"/>
                <a:ea typeface="+mj-ea"/>
              </a:rPr>
              <a:t>自己紹介</a:t>
            </a:r>
            <a:endParaRPr lang="ja" dirty="0">
              <a:latin typeface="+mj-ea"/>
              <a:ea typeface="+mj-ea"/>
            </a:endParaRPr>
          </a:p>
        </p:txBody>
      </p:sp>
      <p:sp>
        <p:nvSpPr>
          <p:cNvPr id="6" name="テキスト ボックス 5">
            <a:extLst>
              <a:ext uri="{FF2B5EF4-FFF2-40B4-BE49-F238E27FC236}">
                <a16:creationId xmlns:a16="http://schemas.microsoft.com/office/drawing/2014/main" id="{A7BD4EBD-5488-40AE-BA63-0F9ADD53C30C}"/>
              </a:ext>
            </a:extLst>
          </p:cNvPr>
          <p:cNvSpPr txBox="1"/>
          <p:nvPr/>
        </p:nvSpPr>
        <p:spPr>
          <a:xfrm>
            <a:off x="798130" y="1736521"/>
            <a:ext cx="10595740" cy="3539430"/>
          </a:xfrm>
          <a:prstGeom prst="rect">
            <a:avLst/>
          </a:prstGeom>
          <a:noFill/>
        </p:spPr>
        <p:txBody>
          <a:bodyPr wrap="square" rtlCol="0">
            <a:spAutoFit/>
          </a:bodyPr>
          <a:lstStyle/>
          <a:p>
            <a:r>
              <a:rPr kumimoji="1" lang="ja-JP" altLang="en-US" sz="3200" dirty="0">
                <a:latin typeface="+mn-ea"/>
              </a:rPr>
              <a:t>・おがわひでゆき</a:t>
            </a:r>
            <a:r>
              <a:rPr kumimoji="1" lang="en-US" altLang="ja-JP" sz="3200" dirty="0">
                <a:latin typeface="+mn-ea"/>
              </a:rPr>
              <a:t>(@ogawahideyuki)</a:t>
            </a:r>
          </a:p>
          <a:p>
            <a:r>
              <a:rPr kumimoji="1" lang="ja-JP" altLang="en-US" sz="3200" dirty="0">
                <a:latin typeface="+mn-ea"/>
              </a:rPr>
              <a:t>・合同会社長目　</a:t>
            </a:r>
            <a:r>
              <a:rPr kumimoji="1" lang="en-US" altLang="ja-JP" sz="3200" dirty="0">
                <a:latin typeface="+mn-ea"/>
              </a:rPr>
              <a:t>(founder &amp; CEO)</a:t>
            </a:r>
          </a:p>
          <a:p>
            <a:r>
              <a:rPr kumimoji="1" lang="ja-JP" altLang="en-US" sz="3200" dirty="0">
                <a:latin typeface="+mn-ea"/>
              </a:rPr>
              <a:t>・はんなり</a:t>
            </a:r>
            <a:r>
              <a:rPr kumimoji="1" lang="en-US" altLang="ja-JP" sz="3200" dirty="0">
                <a:latin typeface="+mn-ea"/>
              </a:rPr>
              <a:t>Python</a:t>
            </a:r>
            <a:r>
              <a:rPr kumimoji="1" lang="ja-JP" altLang="en-US" sz="3200" dirty="0">
                <a:latin typeface="+mn-ea"/>
              </a:rPr>
              <a:t>オーガナイザ</a:t>
            </a:r>
            <a:endParaRPr kumimoji="1" lang="en-US" altLang="ja-JP" sz="3200" dirty="0">
              <a:latin typeface="+mn-ea"/>
            </a:endParaRPr>
          </a:p>
          <a:p>
            <a:r>
              <a:rPr kumimoji="1" lang="ja-JP" altLang="en-US" sz="3200" dirty="0">
                <a:latin typeface="+mn-ea"/>
              </a:rPr>
              <a:t>・</a:t>
            </a:r>
            <a:r>
              <a:rPr kumimoji="1" lang="en-US" altLang="ja-JP" sz="3200" dirty="0">
                <a:latin typeface="+mn-ea"/>
              </a:rPr>
              <a:t>PyCon2020</a:t>
            </a:r>
            <a:r>
              <a:rPr kumimoji="1" lang="ja-JP" altLang="en-US" sz="3200" dirty="0">
                <a:latin typeface="+mn-ea"/>
              </a:rPr>
              <a:t>チュートリアル</a:t>
            </a:r>
            <a:endParaRPr kumimoji="1" lang="en-US" altLang="ja-JP" sz="3200" dirty="0">
              <a:latin typeface="+mn-ea"/>
            </a:endParaRPr>
          </a:p>
          <a:p>
            <a:r>
              <a:rPr kumimoji="1" lang="ja-JP" altLang="en-US" sz="3200" dirty="0">
                <a:latin typeface="+mn-ea"/>
              </a:rPr>
              <a:t>・</a:t>
            </a:r>
            <a:r>
              <a:rPr kumimoji="1" lang="en-US" altLang="ja-JP" sz="3200" dirty="0" err="1">
                <a:latin typeface="+mn-ea"/>
              </a:rPr>
              <a:t>PyCon</a:t>
            </a:r>
            <a:r>
              <a:rPr kumimoji="1" lang="en-US" altLang="ja-JP" sz="3200" dirty="0">
                <a:latin typeface="+mn-ea"/>
              </a:rPr>
              <a:t> China Beijing 2019 /</a:t>
            </a:r>
            <a:r>
              <a:rPr kumimoji="1" lang="ja-JP" altLang="en-US" sz="3200" dirty="0">
                <a:latin typeface="+mn-ea"/>
              </a:rPr>
              <a:t> </a:t>
            </a:r>
            <a:r>
              <a:rPr kumimoji="1" lang="en-US" altLang="ja-JP" sz="3200" dirty="0" err="1">
                <a:latin typeface="+mn-ea"/>
              </a:rPr>
              <a:t>PyConJP</a:t>
            </a:r>
            <a:r>
              <a:rPr kumimoji="1" lang="en-US" altLang="ja-JP" sz="3200" dirty="0">
                <a:latin typeface="+mn-ea"/>
              </a:rPr>
              <a:t> 2019 /</a:t>
            </a:r>
            <a:r>
              <a:rPr kumimoji="1" lang="ja-JP" altLang="en-US" sz="3200" dirty="0">
                <a:latin typeface="+mn-ea"/>
              </a:rPr>
              <a:t> </a:t>
            </a:r>
            <a:r>
              <a:rPr kumimoji="1" lang="en-US" altLang="ja-JP" sz="3200" dirty="0" err="1">
                <a:latin typeface="+mn-ea"/>
              </a:rPr>
              <a:t>Pycon</a:t>
            </a:r>
            <a:r>
              <a:rPr kumimoji="1" lang="ja-JP" altLang="en-US" sz="3200" dirty="0">
                <a:latin typeface="+mn-ea"/>
              </a:rPr>
              <a:t> </a:t>
            </a:r>
            <a:r>
              <a:rPr kumimoji="1" lang="en-US" altLang="ja-JP" sz="3200" dirty="0">
                <a:latin typeface="+mn-ea"/>
              </a:rPr>
              <a:t>mini</a:t>
            </a:r>
            <a:r>
              <a:rPr kumimoji="1" lang="ja-JP" altLang="en-US" sz="3200" dirty="0">
                <a:latin typeface="+mn-ea"/>
              </a:rPr>
              <a:t> </a:t>
            </a:r>
            <a:r>
              <a:rPr kumimoji="1" lang="en-US" altLang="ja-JP" sz="3200" dirty="0">
                <a:latin typeface="+mn-ea"/>
              </a:rPr>
              <a:t>Hiroshima2020 </a:t>
            </a:r>
            <a:r>
              <a:rPr kumimoji="1" lang="ja-JP" altLang="en-US" sz="3200" dirty="0">
                <a:latin typeface="+mn-ea"/>
              </a:rPr>
              <a:t>スピーカー</a:t>
            </a:r>
            <a:endParaRPr kumimoji="1" lang="en-US" altLang="ja-JP" sz="3200" dirty="0">
              <a:latin typeface="+mn-ea"/>
            </a:endParaRPr>
          </a:p>
          <a:p>
            <a:endParaRPr kumimoji="1" lang="ja-JP" altLang="en-US" sz="3200" dirty="0"/>
          </a:p>
        </p:txBody>
      </p:sp>
    </p:spTree>
    <p:extLst>
      <p:ext uri="{BB962C8B-B14F-4D97-AF65-F5344CB8AC3E}">
        <p14:creationId xmlns:p14="http://schemas.microsoft.com/office/powerpoint/2010/main" val="2637846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2A033F-E436-4D5C-B99D-999E8FCDEF34}"/>
              </a:ext>
            </a:extLst>
          </p:cNvPr>
          <p:cNvSpPr>
            <a:spLocks noGrp="1"/>
          </p:cNvSpPr>
          <p:nvPr>
            <p:ph type="title"/>
          </p:nvPr>
        </p:nvSpPr>
        <p:spPr>
          <a:xfrm>
            <a:off x="581192" y="702156"/>
            <a:ext cx="11029616" cy="541853"/>
          </a:xfrm>
        </p:spPr>
        <p:txBody>
          <a:bodyPr/>
          <a:lstStyle/>
          <a:p>
            <a:pPr algn="ctr"/>
            <a:r>
              <a:rPr lang="ja-JP" altLang="en-US" dirty="0">
                <a:latin typeface="+mj-ea"/>
                <a:ea typeface="+mj-ea"/>
              </a:rPr>
              <a:t>データ可視化</a:t>
            </a:r>
            <a:endParaRPr kumimoji="1" lang="ja-JP" altLang="en-US" dirty="0">
              <a:latin typeface="+mj-ea"/>
              <a:ea typeface="+mj-ea"/>
            </a:endParaRPr>
          </a:p>
        </p:txBody>
      </p:sp>
      <p:sp>
        <p:nvSpPr>
          <p:cNvPr id="5" name="テキスト ボックス 4">
            <a:extLst>
              <a:ext uri="{FF2B5EF4-FFF2-40B4-BE49-F238E27FC236}">
                <a16:creationId xmlns:a16="http://schemas.microsoft.com/office/drawing/2014/main" id="{4694F248-8903-40DC-8E61-679B60E76B48}"/>
              </a:ext>
            </a:extLst>
          </p:cNvPr>
          <p:cNvSpPr txBox="1"/>
          <p:nvPr/>
        </p:nvSpPr>
        <p:spPr>
          <a:xfrm>
            <a:off x="2328530" y="5746657"/>
            <a:ext cx="6957237" cy="369332"/>
          </a:xfrm>
          <a:prstGeom prst="rect">
            <a:avLst/>
          </a:prstGeom>
          <a:noFill/>
        </p:spPr>
        <p:txBody>
          <a:bodyPr wrap="square" rtlCol="0">
            <a:spAutoFit/>
          </a:bodyPr>
          <a:lstStyle/>
          <a:p>
            <a:pPr algn="ctr"/>
            <a:r>
              <a:rPr kumimoji="1" lang="ja-JP" altLang="en-US" dirty="0"/>
              <a:t>可視化するとわかりやすくなる</a:t>
            </a:r>
            <a:endParaRPr kumimoji="1" lang="en-US" altLang="ja-JP" dirty="0"/>
          </a:p>
        </p:txBody>
      </p:sp>
      <p:pic>
        <p:nvPicPr>
          <p:cNvPr id="4" name="図 3">
            <a:extLst>
              <a:ext uri="{FF2B5EF4-FFF2-40B4-BE49-F238E27FC236}">
                <a16:creationId xmlns:a16="http://schemas.microsoft.com/office/drawing/2014/main" id="{24469D96-8D12-47FD-AB33-F268D64160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14790" y="1334700"/>
            <a:ext cx="7762420" cy="4188599"/>
          </a:xfrm>
          <a:prstGeom prst="rect">
            <a:avLst/>
          </a:prstGeom>
        </p:spPr>
      </p:pic>
    </p:spTree>
    <p:extLst>
      <p:ext uri="{BB962C8B-B14F-4D97-AF65-F5344CB8AC3E}">
        <p14:creationId xmlns:p14="http://schemas.microsoft.com/office/powerpoint/2010/main" val="3088702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2A033F-E436-4D5C-B99D-999E8FCDEF34}"/>
              </a:ext>
            </a:extLst>
          </p:cNvPr>
          <p:cNvSpPr>
            <a:spLocks noGrp="1"/>
          </p:cNvSpPr>
          <p:nvPr>
            <p:ph type="title"/>
          </p:nvPr>
        </p:nvSpPr>
        <p:spPr>
          <a:xfrm>
            <a:off x="581192" y="702156"/>
            <a:ext cx="11029616" cy="541853"/>
          </a:xfrm>
        </p:spPr>
        <p:txBody>
          <a:bodyPr/>
          <a:lstStyle/>
          <a:p>
            <a:pPr algn="ctr"/>
            <a:r>
              <a:rPr lang="ja-JP" altLang="en-US" dirty="0">
                <a:latin typeface="+mj-ea"/>
                <a:ea typeface="+mj-ea"/>
              </a:rPr>
              <a:t>データ可視化の問題点</a:t>
            </a:r>
            <a:endParaRPr kumimoji="1" lang="ja-JP" altLang="en-US" dirty="0">
              <a:latin typeface="+mj-ea"/>
              <a:ea typeface="+mj-ea"/>
            </a:endParaRPr>
          </a:p>
        </p:txBody>
      </p:sp>
      <p:sp>
        <p:nvSpPr>
          <p:cNvPr id="5" name="テキスト ボックス 4">
            <a:extLst>
              <a:ext uri="{FF2B5EF4-FFF2-40B4-BE49-F238E27FC236}">
                <a16:creationId xmlns:a16="http://schemas.microsoft.com/office/drawing/2014/main" id="{4694F248-8903-40DC-8E61-679B60E76B48}"/>
              </a:ext>
            </a:extLst>
          </p:cNvPr>
          <p:cNvSpPr txBox="1"/>
          <p:nvPr/>
        </p:nvSpPr>
        <p:spPr>
          <a:xfrm>
            <a:off x="1883735" y="5661596"/>
            <a:ext cx="8424530" cy="646331"/>
          </a:xfrm>
          <a:prstGeom prst="rect">
            <a:avLst/>
          </a:prstGeom>
          <a:noFill/>
        </p:spPr>
        <p:txBody>
          <a:bodyPr wrap="square" rtlCol="0">
            <a:spAutoFit/>
          </a:bodyPr>
          <a:lstStyle/>
          <a:p>
            <a:pPr algn="ctr"/>
            <a:endParaRPr kumimoji="1" lang="en-US" altLang="ja-JP" dirty="0"/>
          </a:p>
          <a:p>
            <a:pPr algn="ctr"/>
            <a:r>
              <a:rPr kumimoji="1" lang="en-US" altLang="ja-JP" dirty="0"/>
              <a:t> </a:t>
            </a:r>
            <a:r>
              <a:rPr kumimoji="1" lang="ja-JP" altLang="en-US" dirty="0"/>
              <a:t>元のデータは</a:t>
            </a:r>
            <a:r>
              <a:rPr kumimoji="1" lang="en-US" altLang="ja-JP" dirty="0"/>
              <a:t>214</a:t>
            </a:r>
            <a:r>
              <a:rPr kumimoji="1" lang="ja-JP" altLang="en-US" dirty="0"/>
              <a:t>か国の感染者数、死亡者数、</a:t>
            </a:r>
            <a:r>
              <a:rPr kumimoji="1" lang="en-US" altLang="ja-JP" dirty="0"/>
              <a:t>10</a:t>
            </a:r>
            <a:r>
              <a:rPr kumimoji="1" lang="ja-JP" altLang="en-US" dirty="0"/>
              <a:t>万人当たりの感染者数を持つ</a:t>
            </a:r>
            <a:endParaRPr kumimoji="1" lang="en-US" altLang="ja-JP" dirty="0"/>
          </a:p>
        </p:txBody>
      </p:sp>
      <p:pic>
        <p:nvPicPr>
          <p:cNvPr id="4" name="図 3">
            <a:extLst>
              <a:ext uri="{FF2B5EF4-FFF2-40B4-BE49-F238E27FC236}">
                <a16:creationId xmlns:a16="http://schemas.microsoft.com/office/drawing/2014/main" id="{54C2D1E5-B942-4202-8574-0B2503EB9C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6506" y="1323129"/>
            <a:ext cx="8111759" cy="4211741"/>
          </a:xfrm>
          <a:prstGeom prst="rect">
            <a:avLst/>
          </a:prstGeom>
        </p:spPr>
      </p:pic>
    </p:spTree>
    <p:extLst>
      <p:ext uri="{BB962C8B-B14F-4D97-AF65-F5344CB8AC3E}">
        <p14:creationId xmlns:p14="http://schemas.microsoft.com/office/powerpoint/2010/main" val="22714058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2A033F-E436-4D5C-B99D-999E8FCDEF34}"/>
              </a:ext>
            </a:extLst>
          </p:cNvPr>
          <p:cNvSpPr>
            <a:spLocks noGrp="1"/>
          </p:cNvSpPr>
          <p:nvPr>
            <p:ph type="title"/>
          </p:nvPr>
        </p:nvSpPr>
        <p:spPr>
          <a:xfrm>
            <a:off x="581192" y="702156"/>
            <a:ext cx="11029616" cy="541853"/>
          </a:xfrm>
        </p:spPr>
        <p:txBody>
          <a:bodyPr/>
          <a:lstStyle/>
          <a:p>
            <a:pPr algn="ctr"/>
            <a:r>
              <a:rPr lang="ja-JP" altLang="en-US" dirty="0">
                <a:latin typeface="+mj-ea"/>
                <a:ea typeface="+mj-ea"/>
              </a:rPr>
              <a:t>データ可視化の問題点</a:t>
            </a:r>
            <a:endParaRPr kumimoji="1" lang="ja-JP" altLang="en-US" dirty="0">
              <a:latin typeface="+mj-ea"/>
              <a:ea typeface="+mj-ea"/>
            </a:endParaRPr>
          </a:p>
        </p:txBody>
      </p:sp>
      <p:sp>
        <p:nvSpPr>
          <p:cNvPr id="5" name="テキスト ボックス 4">
            <a:extLst>
              <a:ext uri="{FF2B5EF4-FFF2-40B4-BE49-F238E27FC236}">
                <a16:creationId xmlns:a16="http://schemas.microsoft.com/office/drawing/2014/main" id="{4694F248-8903-40DC-8E61-679B60E76B48}"/>
              </a:ext>
            </a:extLst>
          </p:cNvPr>
          <p:cNvSpPr txBox="1"/>
          <p:nvPr/>
        </p:nvSpPr>
        <p:spPr>
          <a:xfrm>
            <a:off x="1096660" y="2312340"/>
            <a:ext cx="8424530" cy="2862322"/>
          </a:xfrm>
          <a:prstGeom prst="rect">
            <a:avLst/>
          </a:prstGeom>
          <a:noFill/>
        </p:spPr>
        <p:txBody>
          <a:bodyPr wrap="square" rtlCol="0">
            <a:spAutoFit/>
          </a:bodyPr>
          <a:lstStyle/>
          <a:p>
            <a:pPr algn="ctr"/>
            <a:endParaRPr kumimoji="1" lang="en-US" altLang="ja-JP" dirty="0"/>
          </a:p>
          <a:p>
            <a:r>
              <a:rPr kumimoji="1" lang="en-US" altLang="ja-JP" dirty="0"/>
              <a:t> </a:t>
            </a:r>
            <a:r>
              <a:rPr kumimoji="1" lang="ja-JP" altLang="en-US" dirty="0"/>
              <a:t>・元データは多くの情報を持つのに、それを表現しきれない</a:t>
            </a:r>
            <a:endParaRPr kumimoji="1" lang="en-US" altLang="ja-JP" dirty="0"/>
          </a:p>
          <a:p>
            <a:pPr algn="ctr"/>
            <a:endParaRPr kumimoji="1" lang="en-US" altLang="ja-JP" dirty="0"/>
          </a:p>
          <a:p>
            <a:r>
              <a:rPr kumimoji="1" lang="ja-JP" altLang="en-US" dirty="0"/>
              <a:t>・多くの人との共有が難しい</a:t>
            </a:r>
            <a:endParaRPr kumimoji="1" lang="en-US" altLang="ja-JP" dirty="0"/>
          </a:p>
          <a:p>
            <a:endParaRPr kumimoji="1" lang="en-US" altLang="ja-JP" dirty="0"/>
          </a:p>
          <a:p>
            <a:r>
              <a:rPr kumimoji="1" lang="ja-JP" altLang="en-US" dirty="0"/>
              <a:t>・ピックアップされた部分だけだと個々人が必要な部分が確認できない</a:t>
            </a:r>
            <a:endParaRPr kumimoji="1" lang="en-US" altLang="ja-JP" dirty="0"/>
          </a:p>
          <a:p>
            <a:endParaRPr kumimoji="1" lang="en-US" altLang="ja-JP" dirty="0"/>
          </a:p>
          <a:p>
            <a:r>
              <a:rPr kumimoji="1" lang="ja-JP" altLang="en-US" dirty="0"/>
              <a:t>・詳細を確認したうえで迅速な行動がとれない</a:t>
            </a:r>
            <a:endParaRPr kumimoji="1" lang="en-US" altLang="ja-JP" dirty="0"/>
          </a:p>
          <a:p>
            <a:endParaRPr kumimoji="1" lang="en-US" altLang="ja-JP" dirty="0"/>
          </a:p>
          <a:p>
            <a:r>
              <a:rPr kumimoji="1" lang="ja-JP" altLang="en-US" dirty="0"/>
              <a:t>・多くの知識が詰め込まれたうえでの行動がとれない</a:t>
            </a:r>
            <a:endParaRPr kumimoji="1" lang="en-US" altLang="ja-JP" dirty="0"/>
          </a:p>
        </p:txBody>
      </p:sp>
      <p:pic>
        <p:nvPicPr>
          <p:cNvPr id="4" name="図 3">
            <a:extLst>
              <a:ext uri="{FF2B5EF4-FFF2-40B4-BE49-F238E27FC236}">
                <a16:creationId xmlns:a16="http://schemas.microsoft.com/office/drawing/2014/main" id="{54C2D1E5-B942-4202-8574-0B2503EB9C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95208" y="1244009"/>
            <a:ext cx="3615600" cy="1877271"/>
          </a:xfrm>
          <a:prstGeom prst="rect">
            <a:avLst/>
          </a:prstGeom>
        </p:spPr>
      </p:pic>
    </p:spTree>
    <p:extLst>
      <p:ext uri="{BB962C8B-B14F-4D97-AF65-F5344CB8AC3E}">
        <p14:creationId xmlns:p14="http://schemas.microsoft.com/office/powerpoint/2010/main" val="10268400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B0FA200A-FB3A-4559-A888-F0BCD051C958}"/>
              </a:ext>
            </a:extLst>
          </p:cNvPr>
          <p:cNvSpPr txBox="1"/>
          <p:nvPr/>
        </p:nvSpPr>
        <p:spPr>
          <a:xfrm>
            <a:off x="2754086" y="794657"/>
            <a:ext cx="8436428" cy="584775"/>
          </a:xfrm>
          <a:prstGeom prst="rect">
            <a:avLst/>
          </a:prstGeom>
          <a:noFill/>
        </p:spPr>
        <p:txBody>
          <a:bodyPr wrap="square" rtlCol="0">
            <a:spAutoFit/>
          </a:bodyPr>
          <a:lstStyle/>
          <a:p>
            <a:r>
              <a:rPr kumimoji="1" lang="ja-JP" altLang="en-US" sz="3200" dirty="0"/>
              <a:t>インタラテクィブな可視化の出番！！</a:t>
            </a:r>
          </a:p>
        </p:txBody>
      </p:sp>
      <p:sp>
        <p:nvSpPr>
          <p:cNvPr id="4" name="テキスト ボックス 3">
            <a:extLst>
              <a:ext uri="{FF2B5EF4-FFF2-40B4-BE49-F238E27FC236}">
                <a16:creationId xmlns:a16="http://schemas.microsoft.com/office/drawing/2014/main" id="{E86D7E32-3BB7-4C68-B587-A2CDFECF089F}"/>
              </a:ext>
            </a:extLst>
          </p:cNvPr>
          <p:cNvSpPr txBox="1"/>
          <p:nvPr/>
        </p:nvSpPr>
        <p:spPr>
          <a:xfrm>
            <a:off x="1839686" y="5586288"/>
            <a:ext cx="9187543" cy="954107"/>
          </a:xfrm>
          <a:prstGeom prst="rect">
            <a:avLst/>
          </a:prstGeom>
          <a:noFill/>
        </p:spPr>
        <p:txBody>
          <a:bodyPr wrap="square" rtlCol="0">
            <a:spAutoFit/>
          </a:bodyPr>
          <a:lstStyle/>
          <a:p>
            <a:r>
              <a:rPr kumimoji="1" lang="ja-JP" altLang="en-US" sz="2000" dirty="0"/>
              <a:t>百聞は一見にしかず</a:t>
            </a:r>
            <a:endParaRPr kumimoji="1" lang="en-US" altLang="ja-JP" sz="3200" dirty="0"/>
          </a:p>
          <a:p>
            <a:r>
              <a:rPr kumimoji="1" lang="en-US" altLang="ja-JP" dirty="0"/>
              <a:t>Application: </a:t>
            </a:r>
            <a:r>
              <a:rPr kumimoji="1" lang="en-US" altLang="ja-JP" dirty="0">
                <a:hlinkClick r:id="rId3"/>
              </a:rPr>
              <a:t>https://chomoku.herokuapp.com/junkudo</a:t>
            </a:r>
            <a:endParaRPr kumimoji="1" lang="en-US" altLang="ja-JP" dirty="0"/>
          </a:p>
          <a:p>
            <a:r>
              <a:rPr kumimoji="1" lang="en-US" altLang="ja-JP" dirty="0"/>
              <a:t>Application</a:t>
            </a:r>
            <a:r>
              <a:rPr kumimoji="1" lang="ja-JP" altLang="en-US" dirty="0"/>
              <a:t>：</a:t>
            </a:r>
            <a:r>
              <a:rPr kumimoji="1" lang="en-US" altLang="ja-JP" dirty="0"/>
              <a:t>https://chomoku.herokuapp.com/pyramid</a:t>
            </a:r>
            <a:endParaRPr kumimoji="1" lang="ja-JP" altLang="en-US" dirty="0"/>
          </a:p>
        </p:txBody>
      </p:sp>
      <p:pic>
        <p:nvPicPr>
          <p:cNvPr id="6" name="図 5">
            <a:extLst>
              <a:ext uri="{FF2B5EF4-FFF2-40B4-BE49-F238E27FC236}">
                <a16:creationId xmlns:a16="http://schemas.microsoft.com/office/drawing/2014/main" id="{4E3B40BC-C5AD-4990-B910-617E242953A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69804" y="1612940"/>
            <a:ext cx="6852391" cy="3739840"/>
          </a:xfrm>
          <a:prstGeom prst="rect">
            <a:avLst/>
          </a:prstGeom>
        </p:spPr>
      </p:pic>
    </p:spTree>
    <p:extLst>
      <p:ext uri="{BB962C8B-B14F-4D97-AF65-F5344CB8AC3E}">
        <p14:creationId xmlns:p14="http://schemas.microsoft.com/office/powerpoint/2010/main" val="15920581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15306CC3-C4C6-4C69-A1B8-5AB5079525A5}"/>
              </a:ext>
            </a:extLst>
          </p:cNvPr>
          <p:cNvSpPr txBox="1"/>
          <p:nvPr/>
        </p:nvSpPr>
        <p:spPr>
          <a:xfrm>
            <a:off x="2275388" y="1019325"/>
            <a:ext cx="7641223" cy="3108543"/>
          </a:xfrm>
          <a:prstGeom prst="rect">
            <a:avLst/>
          </a:prstGeom>
          <a:noFill/>
        </p:spPr>
        <p:txBody>
          <a:bodyPr wrap="square" rtlCol="0">
            <a:spAutoFit/>
          </a:bodyPr>
          <a:lstStyle/>
          <a:p>
            <a:pPr algn="ctr"/>
            <a:r>
              <a:rPr kumimoji="1" lang="ja-JP" altLang="en-US" sz="2800" dirty="0">
                <a:latin typeface="+mj-ea"/>
                <a:ea typeface="+mj-ea"/>
              </a:rPr>
              <a:t>アジェンダ</a:t>
            </a:r>
            <a:endParaRPr kumimoji="1" lang="en-US" altLang="ja-JP" sz="2800" dirty="0">
              <a:latin typeface="+mj-ea"/>
              <a:ea typeface="+mj-ea"/>
            </a:endParaRPr>
          </a:p>
          <a:p>
            <a:pPr algn="ctr"/>
            <a:endParaRPr kumimoji="1" lang="en-US" altLang="ja-JP" sz="2800" dirty="0">
              <a:latin typeface="+mj-ea"/>
              <a:ea typeface="+mj-ea"/>
            </a:endParaRPr>
          </a:p>
          <a:p>
            <a:pPr algn="ctr"/>
            <a:r>
              <a:rPr kumimoji="1" lang="ja-JP" altLang="en-US" sz="2800" dirty="0">
                <a:latin typeface="+mj-ea"/>
                <a:ea typeface="+mj-ea"/>
              </a:rPr>
              <a:t>データ分析</a:t>
            </a:r>
            <a:endParaRPr kumimoji="1" lang="en-US" altLang="ja-JP" sz="2800" dirty="0">
              <a:latin typeface="+mj-ea"/>
              <a:ea typeface="+mj-ea"/>
            </a:endParaRPr>
          </a:p>
          <a:p>
            <a:pPr algn="ctr"/>
            <a:endParaRPr kumimoji="1" lang="en-US" altLang="ja-JP" sz="2800" dirty="0">
              <a:latin typeface="+mj-ea"/>
              <a:ea typeface="+mj-ea"/>
            </a:endParaRPr>
          </a:p>
          <a:p>
            <a:pPr algn="ctr"/>
            <a:r>
              <a:rPr kumimoji="1" lang="ja-JP" altLang="en-US" sz="2800" dirty="0">
                <a:latin typeface="+mj-ea"/>
                <a:ea typeface="+mj-ea"/>
              </a:rPr>
              <a:t>インタラクティブな可視化</a:t>
            </a:r>
            <a:endParaRPr kumimoji="1" lang="en-US" altLang="ja-JP" sz="2800" dirty="0">
              <a:latin typeface="+mj-ea"/>
              <a:ea typeface="+mj-ea"/>
            </a:endParaRPr>
          </a:p>
          <a:p>
            <a:pPr algn="ctr"/>
            <a:endParaRPr kumimoji="1" lang="en-US" altLang="ja-JP" sz="2800" dirty="0">
              <a:latin typeface="+mj-ea"/>
              <a:ea typeface="+mj-ea"/>
            </a:endParaRPr>
          </a:p>
          <a:p>
            <a:pPr algn="ctr"/>
            <a:r>
              <a:rPr kumimoji="1" lang="en-US" altLang="ja-JP" sz="2800" dirty="0">
                <a:latin typeface="+mj-ea"/>
                <a:ea typeface="+mj-ea"/>
              </a:rPr>
              <a:t>Dash</a:t>
            </a:r>
            <a:r>
              <a:rPr kumimoji="1" lang="ja-JP" altLang="en-US" sz="2800" dirty="0">
                <a:latin typeface="+mj-ea"/>
                <a:ea typeface="+mj-ea"/>
              </a:rPr>
              <a:t>アプリを体験する</a:t>
            </a:r>
          </a:p>
        </p:txBody>
      </p:sp>
    </p:spTree>
    <p:extLst>
      <p:ext uri="{BB962C8B-B14F-4D97-AF65-F5344CB8AC3E}">
        <p14:creationId xmlns:p14="http://schemas.microsoft.com/office/powerpoint/2010/main" val="25252767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15306CC3-C4C6-4C69-A1B8-5AB5079525A5}"/>
              </a:ext>
            </a:extLst>
          </p:cNvPr>
          <p:cNvSpPr txBox="1"/>
          <p:nvPr/>
        </p:nvSpPr>
        <p:spPr>
          <a:xfrm>
            <a:off x="2275388" y="1019325"/>
            <a:ext cx="7641223" cy="3108543"/>
          </a:xfrm>
          <a:prstGeom prst="rect">
            <a:avLst/>
          </a:prstGeom>
          <a:noFill/>
        </p:spPr>
        <p:txBody>
          <a:bodyPr wrap="square" rtlCol="0">
            <a:spAutoFit/>
          </a:bodyPr>
          <a:lstStyle/>
          <a:p>
            <a:pPr algn="ctr"/>
            <a:r>
              <a:rPr kumimoji="1" lang="ja-JP" altLang="en-US" sz="2800" dirty="0">
                <a:latin typeface="+mj-ea"/>
                <a:ea typeface="+mj-ea"/>
              </a:rPr>
              <a:t>アジェンダ</a:t>
            </a:r>
            <a:endParaRPr kumimoji="1" lang="en-US" altLang="ja-JP" sz="2800" dirty="0">
              <a:latin typeface="+mj-ea"/>
              <a:ea typeface="+mj-ea"/>
            </a:endParaRPr>
          </a:p>
          <a:p>
            <a:pPr algn="ctr"/>
            <a:endParaRPr kumimoji="1" lang="en-US" altLang="ja-JP" sz="2800" dirty="0">
              <a:latin typeface="+mj-ea"/>
              <a:ea typeface="+mj-ea"/>
            </a:endParaRPr>
          </a:p>
          <a:p>
            <a:pPr algn="ctr"/>
            <a:r>
              <a:rPr kumimoji="1" lang="ja-JP" altLang="en-US" sz="2800" dirty="0">
                <a:solidFill>
                  <a:schemeClr val="bg2"/>
                </a:solidFill>
                <a:latin typeface="+mj-ea"/>
                <a:ea typeface="+mj-ea"/>
              </a:rPr>
              <a:t>データ分析</a:t>
            </a:r>
            <a:endParaRPr kumimoji="1" lang="en-US" altLang="ja-JP" sz="2800" dirty="0">
              <a:solidFill>
                <a:schemeClr val="bg2"/>
              </a:solidFill>
              <a:latin typeface="+mj-ea"/>
              <a:ea typeface="+mj-ea"/>
            </a:endParaRPr>
          </a:p>
          <a:p>
            <a:pPr algn="ctr"/>
            <a:endParaRPr kumimoji="1" lang="en-US" altLang="ja-JP" sz="2800" dirty="0">
              <a:solidFill>
                <a:schemeClr val="bg2"/>
              </a:solidFill>
              <a:latin typeface="+mj-ea"/>
              <a:ea typeface="+mj-ea"/>
            </a:endParaRPr>
          </a:p>
          <a:p>
            <a:pPr algn="ctr"/>
            <a:r>
              <a:rPr kumimoji="1" lang="ja-JP" altLang="en-US" sz="2800" dirty="0">
                <a:solidFill>
                  <a:schemeClr val="bg2"/>
                </a:solidFill>
                <a:latin typeface="+mj-ea"/>
                <a:ea typeface="+mj-ea"/>
              </a:rPr>
              <a:t>インタラクティブな可視化</a:t>
            </a:r>
            <a:endParaRPr kumimoji="1" lang="en-US" altLang="ja-JP" sz="2800" dirty="0">
              <a:solidFill>
                <a:schemeClr val="bg2"/>
              </a:solidFill>
              <a:latin typeface="+mj-ea"/>
              <a:ea typeface="+mj-ea"/>
            </a:endParaRPr>
          </a:p>
          <a:p>
            <a:pPr algn="ctr"/>
            <a:endParaRPr kumimoji="1" lang="en-US" altLang="ja-JP" sz="2800" dirty="0">
              <a:latin typeface="+mj-ea"/>
              <a:ea typeface="+mj-ea"/>
            </a:endParaRPr>
          </a:p>
          <a:p>
            <a:pPr algn="ctr"/>
            <a:r>
              <a:rPr kumimoji="1" lang="en-US" altLang="ja-JP" sz="2800" dirty="0">
                <a:latin typeface="+mj-ea"/>
                <a:ea typeface="+mj-ea"/>
              </a:rPr>
              <a:t>Dash</a:t>
            </a:r>
            <a:r>
              <a:rPr kumimoji="1" lang="ja-JP" altLang="en-US" sz="2800" dirty="0">
                <a:latin typeface="+mj-ea"/>
                <a:ea typeface="+mj-ea"/>
              </a:rPr>
              <a:t>アプリを体験する</a:t>
            </a:r>
          </a:p>
        </p:txBody>
      </p:sp>
    </p:spTree>
    <p:extLst>
      <p:ext uri="{BB962C8B-B14F-4D97-AF65-F5344CB8AC3E}">
        <p14:creationId xmlns:p14="http://schemas.microsoft.com/office/powerpoint/2010/main" val="33044484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A63303DE-F7D5-4226-8829-91CBC77B6D1B}"/>
              </a:ext>
            </a:extLst>
          </p:cNvPr>
          <p:cNvSpPr txBox="1"/>
          <p:nvPr/>
        </p:nvSpPr>
        <p:spPr>
          <a:xfrm>
            <a:off x="2906485" y="740228"/>
            <a:ext cx="5682343" cy="584775"/>
          </a:xfrm>
          <a:prstGeom prst="rect">
            <a:avLst/>
          </a:prstGeom>
          <a:noFill/>
        </p:spPr>
        <p:txBody>
          <a:bodyPr wrap="square" rtlCol="0">
            <a:spAutoFit/>
          </a:bodyPr>
          <a:lstStyle/>
          <a:p>
            <a:pPr algn="ctr"/>
            <a:r>
              <a:rPr kumimoji="1" lang="ja-JP" altLang="en-US" sz="3200" dirty="0"/>
              <a:t>まとめ</a:t>
            </a:r>
          </a:p>
        </p:txBody>
      </p:sp>
      <p:sp>
        <p:nvSpPr>
          <p:cNvPr id="4" name="テキスト ボックス 3">
            <a:extLst>
              <a:ext uri="{FF2B5EF4-FFF2-40B4-BE49-F238E27FC236}">
                <a16:creationId xmlns:a16="http://schemas.microsoft.com/office/drawing/2014/main" id="{10A57C7D-3FFB-4139-A034-A5F175067EF4}"/>
              </a:ext>
            </a:extLst>
          </p:cNvPr>
          <p:cNvSpPr txBox="1"/>
          <p:nvPr/>
        </p:nvSpPr>
        <p:spPr>
          <a:xfrm>
            <a:off x="1915886" y="1774372"/>
            <a:ext cx="8360228" cy="3539430"/>
          </a:xfrm>
          <a:prstGeom prst="rect">
            <a:avLst/>
          </a:prstGeom>
          <a:noFill/>
        </p:spPr>
        <p:txBody>
          <a:bodyPr wrap="square" rtlCol="0">
            <a:spAutoFit/>
          </a:bodyPr>
          <a:lstStyle/>
          <a:p>
            <a:r>
              <a:rPr kumimoji="1" lang="ja-JP" altLang="en-US" sz="2800" dirty="0"/>
              <a:t>・未知な環境に対応するためデータ分析が必要</a:t>
            </a:r>
            <a:endParaRPr kumimoji="1" lang="en-US" altLang="ja-JP" sz="2800" dirty="0"/>
          </a:p>
          <a:p>
            <a:endParaRPr kumimoji="1" lang="en-US" altLang="ja-JP" sz="2800" dirty="0"/>
          </a:p>
          <a:p>
            <a:endParaRPr kumimoji="1" lang="en-US" altLang="ja-JP" sz="2800" dirty="0"/>
          </a:p>
          <a:p>
            <a:r>
              <a:rPr kumimoji="1" lang="ja-JP" altLang="en-US" sz="2800" dirty="0"/>
              <a:t>・データを可視化すると状況が分かりやすくなる</a:t>
            </a:r>
            <a:endParaRPr kumimoji="1" lang="en-US" altLang="ja-JP" sz="2800" dirty="0"/>
          </a:p>
          <a:p>
            <a:endParaRPr kumimoji="1" lang="en-US" altLang="ja-JP" sz="2800" dirty="0"/>
          </a:p>
          <a:p>
            <a:endParaRPr kumimoji="1" lang="en-US" altLang="ja-JP" sz="2800" dirty="0"/>
          </a:p>
          <a:p>
            <a:r>
              <a:rPr kumimoji="1" lang="ja-JP" altLang="en-US" sz="2800" dirty="0"/>
              <a:t>・インタラクティブな可視化を利用すると、チームなどによる意思決定が迅速に行える</a:t>
            </a:r>
          </a:p>
        </p:txBody>
      </p:sp>
    </p:spTree>
    <p:extLst>
      <p:ext uri="{BB962C8B-B14F-4D97-AF65-F5344CB8AC3E}">
        <p14:creationId xmlns:p14="http://schemas.microsoft.com/office/powerpoint/2010/main" val="18846745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E562972-3449-42D1-8185-B4BEFD52AB44}"/>
              </a:ext>
            </a:extLst>
          </p:cNvPr>
          <p:cNvSpPr>
            <a:spLocks noGrp="1"/>
          </p:cNvSpPr>
          <p:nvPr>
            <p:ph type="title"/>
          </p:nvPr>
        </p:nvSpPr>
        <p:spPr>
          <a:xfrm>
            <a:off x="581192" y="262127"/>
            <a:ext cx="11029616" cy="723972"/>
          </a:xfrm>
        </p:spPr>
        <p:txBody>
          <a:bodyPr rtlCol="0"/>
          <a:lstStyle/>
          <a:p>
            <a:pPr algn="ctr"/>
            <a:r>
              <a:rPr lang="ja-JP" altLang="en-US" dirty="0">
                <a:latin typeface="+mj-ea"/>
                <a:ea typeface="+mj-ea"/>
              </a:rPr>
              <a:t>執筆</a:t>
            </a:r>
            <a:endParaRPr lang="ja" dirty="0">
              <a:latin typeface="+mj-ea"/>
              <a:ea typeface="+mj-ea"/>
            </a:endParaRPr>
          </a:p>
        </p:txBody>
      </p:sp>
      <p:sp>
        <p:nvSpPr>
          <p:cNvPr id="6" name="テキスト ボックス 5">
            <a:extLst>
              <a:ext uri="{FF2B5EF4-FFF2-40B4-BE49-F238E27FC236}">
                <a16:creationId xmlns:a16="http://schemas.microsoft.com/office/drawing/2014/main" id="{A7BD4EBD-5488-40AE-BA63-0F9ADD53C30C}"/>
              </a:ext>
            </a:extLst>
          </p:cNvPr>
          <p:cNvSpPr txBox="1"/>
          <p:nvPr/>
        </p:nvSpPr>
        <p:spPr>
          <a:xfrm>
            <a:off x="522467" y="1426128"/>
            <a:ext cx="5195943" cy="2062103"/>
          </a:xfrm>
          <a:prstGeom prst="rect">
            <a:avLst/>
          </a:prstGeom>
          <a:noFill/>
        </p:spPr>
        <p:txBody>
          <a:bodyPr wrap="square" rtlCol="0">
            <a:spAutoFit/>
          </a:bodyPr>
          <a:lstStyle/>
          <a:p>
            <a:r>
              <a:rPr kumimoji="1" lang="ja-JP" altLang="en-US" sz="3200" dirty="0">
                <a:latin typeface="+mn-ea"/>
              </a:rPr>
              <a:t>・</a:t>
            </a:r>
            <a:r>
              <a:rPr kumimoji="1" lang="en-US" altLang="ja-JP" sz="3200" dirty="0">
                <a:latin typeface="+mn-ea"/>
              </a:rPr>
              <a:t>WEB+DB Press Vol.118</a:t>
            </a:r>
          </a:p>
          <a:p>
            <a:r>
              <a:rPr kumimoji="1" lang="ja-JP" altLang="en-US" sz="2800" dirty="0">
                <a:latin typeface="+mn-ea"/>
              </a:rPr>
              <a:t>　</a:t>
            </a:r>
            <a:r>
              <a:rPr kumimoji="1" lang="en-US" altLang="ja-JP" sz="2800" dirty="0">
                <a:latin typeface="+mn-ea"/>
              </a:rPr>
              <a:t>Python</a:t>
            </a:r>
            <a:r>
              <a:rPr kumimoji="1" lang="ja-JP" altLang="en-US" sz="2800" dirty="0">
                <a:latin typeface="+mn-ea"/>
              </a:rPr>
              <a:t>データ可視化入門</a:t>
            </a:r>
            <a:endParaRPr kumimoji="1" lang="en-US" altLang="ja-JP" sz="2800" dirty="0">
              <a:latin typeface="+mn-ea"/>
            </a:endParaRPr>
          </a:p>
          <a:p>
            <a:endParaRPr kumimoji="1" lang="en-US" altLang="ja-JP" sz="3200" dirty="0">
              <a:latin typeface="+mn-ea"/>
            </a:endParaRPr>
          </a:p>
          <a:p>
            <a:r>
              <a:rPr kumimoji="1" lang="ja-JP" altLang="en-US" sz="3200" dirty="0">
                <a:latin typeface="+mn-ea"/>
              </a:rPr>
              <a:t>　</a:t>
            </a:r>
            <a:endParaRPr kumimoji="1" lang="ja-JP" altLang="en-US" sz="3200" dirty="0"/>
          </a:p>
        </p:txBody>
      </p:sp>
      <p:pic>
        <p:nvPicPr>
          <p:cNvPr id="4" name="図 3">
            <a:extLst>
              <a:ext uri="{FF2B5EF4-FFF2-40B4-BE49-F238E27FC236}">
                <a16:creationId xmlns:a16="http://schemas.microsoft.com/office/drawing/2014/main" id="{AF22A805-3143-410E-8B67-4611D58D0E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2387" y="2566236"/>
            <a:ext cx="3056105" cy="4029637"/>
          </a:xfrm>
          <a:prstGeom prst="rect">
            <a:avLst/>
          </a:prstGeom>
        </p:spPr>
      </p:pic>
      <p:sp>
        <p:nvSpPr>
          <p:cNvPr id="5" name="テキスト ボックス 4">
            <a:extLst>
              <a:ext uri="{FF2B5EF4-FFF2-40B4-BE49-F238E27FC236}">
                <a16:creationId xmlns:a16="http://schemas.microsoft.com/office/drawing/2014/main" id="{87DF1500-6504-42EF-8B45-45455E806E56}"/>
              </a:ext>
            </a:extLst>
          </p:cNvPr>
          <p:cNvSpPr txBox="1"/>
          <p:nvPr/>
        </p:nvSpPr>
        <p:spPr>
          <a:xfrm>
            <a:off x="6050159" y="1135278"/>
            <a:ext cx="5195943" cy="2400657"/>
          </a:xfrm>
          <a:prstGeom prst="rect">
            <a:avLst/>
          </a:prstGeom>
          <a:noFill/>
        </p:spPr>
        <p:txBody>
          <a:bodyPr wrap="square" rtlCol="0">
            <a:spAutoFit/>
          </a:bodyPr>
          <a:lstStyle/>
          <a:p>
            <a:r>
              <a:rPr kumimoji="1" lang="ja-JP" altLang="en-US" sz="3200" dirty="0">
                <a:latin typeface="+mn-ea"/>
              </a:rPr>
              <a:t>・</a:t>
            </a:r>
            <a:r>
              <a:rPr kumimoji="1" lang="en-US" altLang="ja-JP" dirty="0">
                <a:latin typeface="+mn-ea"/>
              </a:rPr>
              <a:t>Python </a:t>
            </a:r>
            <a:r>
              <a:rPr kumimoji="1" lang="ja-JP" altLang="en-US" dirty="0">
                <a:latin typeface="+mn-ea"/>
              </a:rPr>
              <a:t>インタラクティブ・データビジュアライゼーション入門</a:t>
            </a:r>
            <a:endParaRPr kumimoji="1" lang="en-US" altLang="ja-JP" dirty="0">
              <a:latin typeface="+mn-ea"/>
            </a:endParaRPr>
          </a:p>
          <a:p>
            <a:r>
              <a:rPr kumimoji="1" lang="en-US" altLang="ja-JP" dirty="0" err="1">
                <a:latin typeface="+mn-ea"/>
              </a:rPr>
              <a:t>Plotly</a:t>
            </a:r>
            <a:r>
              <a:rPr kumimoji="1" lang="en-US" altLang="ja-JP" dirty="0">
                <a:latin typeface="+mn-ea"/>
              </a:rPr>
              <a:t>/Dash</a:t>
            </a:r>
            <a:r>
              <a:rPr kumimoji="1" lang="ja-JP" altLang="en-US" dirty="0">
                <a:latin typeface="+mn-ea"/>
              </a:rPr>
              <a:t>によるデータ可視化とウェブアプリ構築</a:t>
            </a:r>
            <a:endParaRPr kumimoji="1" lang="en-US" altLang="ja-JP" dirty="0">
              <a:latin typeface="+mn-ea"/>
            </a:endParaRPr>
          </a:p>
          <a:p>
            <a:endParaRPr kumimoji="1" lang="en-US" altLang="ja-JP" sz="3200" dirty="0">
              <a:latin typeface="+mn-ea"/>
            </a:endParaRPr>
          </a:p>
          <a:p>
            <a:r>
              <a:rPr kumimoji="1" lang="ja-JP" altLang="en-US" sz="3200" dirty="0">
                <a:latin typeface="+mn-ea"/>
              </a:rPr>
              <a:t>　</a:t>
            </a:r>
            <a:endParaRPr kumimoji="1" lang="ja-JP" altLang="en-US" sz="3200" dirty="0"/>
          </a:p>
        </p:txBody>
      </p:sp>
      <p:pic>
        <p:nvPicPr>
          <p:cNvPr id="3" name="図 2">
            <a:extLst>
              <a:ext uri="{FF2B5EF4-FFF2-40B4-BE49-F238E27FC236}">
                <a16:creationId xmlns:a16="http://schemas.microsoft.com/office/drawing/2014/main" id="{364E046F-5BF8-419E-B67A-3B8DF95BABA8}"/>
              </a:ext>
            </a:extLst>
          </p:cNvPr>
          <p:cNvPicPr>
            <a:picLocks noChangeAspect="1"/>
          </p:cNvPicPr>
          <p:nvPr/>
        </p:nvPicPr>
        <p:blipFill>
          <a:blip r:embed="rId3"/>
          <a:stretch>
            <a:fillRect/>
          </a:stretch>
        </p:blipFill>
        <p:spPr>
          <a:xfrm>
            <a:off x="7393384" y="2457179"/>
            <a:ext cx="2798307" cy="4023709"/>
          </a:xfrm>
          <a:prstGeom prst="rect">
            <a:avLst/>
          </a:prstGeom>
        </p:spPr>
      </p:pic>
    </p:spTree>
    <p:extLst>
      <p:ext uri="{BB962C8B-B14F-4D97-AF65-F5344CB8AC3E}">
        <p14:creationId xmlns:p14="http://schemas.microsoft.com/office/powerpoint/2010/main" val="41439323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15306CC3-C4C6-4C69-A1B8-5AB5079525A5}"/>
              </a:ext>
            </a:extLst>
          </p:cNvPr>
          <p:cNvSpPr txBox="1"/>
          <p:nvPr/>
        </p:nvSpPr>
        <p:spPr>
          <a:xfrm>
            <a:off x="2275388" y="1019325"/>
            <a:ext cx="7641223" cy="3108543"/>
          </a:xfrm>
          <a:prstGeom prst="rect">
            <a:avLst/>
          </a:prstGeom>
          <a:noFill/>
        </p:spPr>
        <p:txBody>
          <a:bodyPr wrap="square" rtlCol="0">
            <a:spAutoFit/>
          </a:bodyPr>
          <a:lstStyle/>
          <a:p>
            <a:pPr algn="ctr"/>
            <a:r>
              <a:rPr kumimoji="1" lang="ja-JP" altLang="en-US" sz="2800" dirty="0">
                <a:latin typeface="+mj-ea"/>
                <a:ea typeface="+mj-ea"/>
              </a:rPr>
              <a:t>アジェンダ</a:t>
            </a:r>
            <a:endParaRPr kumimoji="1" lang="en-US" altLang="ja-JP" sz="2800" dirty="0">
              <a:latin typeface="+mj-ea"/>
              <a:ea typeface="+mj-ea"/>
            </a:endParaRPr>
          </a:p>
          <a:p>
            <a:pPr algn="ctr"/>
            <a:endParaRPr kumimoji="1" lang="en-US" altLang="ja-JP" sz="2800" dirty="0">
              <a:latin typeface="+mj-ea"/>
              <a:ea typeface="+mj-ea"/>
            </a:endParaRPr>
          </a:p>
          <a:p>
            <a:pPr algn="ctr"/>
            <a:r>
              <a:rPr kumimoji="1" lang="ja-JP" altLang="en-US" sz="2800" dirty="0">
                <a:latin typeface="+mj-ea"/>
                <a:ea typeface="+mj-ea"/>
              </a:rPr>
              <a:t>データ分析</a:t>
            </a:r>
            <a:endParaRPr kumimoji="1" lang="en-US" altLang="ja-JP" sz="2800" dirty="0">
              <a:latin typeface="+mj-ea"/>
              <a:ea typeface="+mj-ea"/>
            </a:endParaRPr>
          </a:p>
          <a:p>
            <a:pPr algn="ctr"/>
            <a:endParaRPr kumimoji="1" lang="en-US" altLang="ja-JP" sz="2800" dirty="0">
              <a:latin typeface="+mj-ea"/>
              <a:ea typeface="+mj-ea"/>
            </a:endParaRPr>
          </a:p>
          <a:p>
            <a:pPr algn="ctr"/>
            <a:r>
              <a:rPr kumimoji="1" lang="ja-JP" altLang="en-US" sz="2800" dirty="0">
                <a:latin typeface="+mj-ea"/>
                <a:ea typeface="+mj-ea"/>
              </a:rPr>
              <a:t>インタラクティブな可視化</a:t>
            </a:r>
            <a:endParaRPr kumimoji="1" lang="en-US" altLang="ja-JP" sz="2800" dirty="0">
              <a:latin typeface="+mj-ea"/>
              <a:ea typeface="+mj-ea"/>
            </a:endParaRPr>
          </a:p>
          <a:p>
            <a:pPr algn="ctr"/>
            <a:endParaRPr kumimoji="1" lang="en-US" altLang="ja-JP" sz="2800" dirty="0">
              <a:latin typeface="+mj-ea"/>
              <a:ea typeface="+mj-ea"/>
            </a:endParaRPr>
          </a:p>
          <a:p>
            <a:pPr algn="ctr"/>
            <a:r>
              <a:rPr kumimoji="1" lang="en-US" altLang="ja-JP" sz="2800" dirty="0">
                <a:latin typeface="+mj-ea"/>
                <a:ea typeface="+mj-ea"/>
              </a:rPr>
              <a:t>Dash</a:t>
            </a:r>
            <a:r>
              <a:rPr kumimoji="1" lang="ja-JP" altLang="en-US" sz="2800" dirty="0">
                <a:latin typeface="+mj-ea"/>
                <a:ea typeface="+mj-ea"/>
              </a:rPr>
              <a:t>アプリを体験する</a:t>
            </a:r>
          </a:p>
        </p:txBody>
      </p:sp>
    </p:spTree>
    <p:extLst>
      <p:ext uri="{BB962C8B-B14F-4D97-AF65-F5344CB8AC3E}">
        <p14:creationId xmlns:p14="http://schemas.microsoft.com/office/powerpoint/2010/main" val="7103821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15306CC3-C4C6-4C69-A1B8-5AB5079525A5}"/>
              </a:ext>
            </a:extLst>
          </p:cNvPr>
          <p:cNvSpPr txBox="1"/>
          <p:nvPr/>
        </p:nvSpPr>
        <p:spPr>
          <a:xfrm>
            <a:off x="2275388" y="1019325"/>
            <a:ext cx="7641223" cy="3108543"/>
          </a:xfrm>
          <a:prstGeom prst="rect">
            <a:avLst/>
          </a:prstGeom>
          <a:noFill/>
        </p:spPr>
        <p:txBody>
          <a:bodyPr wrap="square" rtlCol="0">
            <a:spAutoFit/>
          </a:bodyPr>
          <a:lstStyle/>
          <a:p>
            <a:pPr algn="ctr"/>
            <a:r>
              <a:rPr kumimoji="1" lang="ja-JP" altLang="en-US" sz="2800" dirty="0">
                <a:latin typeface="+mj-ea"/>
                <a:ea typeface="+mj-ea"/>
              </a:rPr>
              <a:t>アジェンダ</a:t>
            </a:r>
            <a:endParaRPr kumimoji="1" lang="en-US" altLang="ja-JP" sz="2800" dirty="0">
              <a:latin typeface="+mj-ea"/>
              <a:ea typeface="+mj-ea"/>
            </a:endParaRPr>
          </a:p>
          <a:p>
            <a:pPr algn="ctr"/>
            <a:endParaRPr kumimoji="1" lang="en-US" altLang="ja-JP" sz="2800" dirty="0">
              <a:latin typeface="+mj-ea"/>
              <a:ea typeface="+mj-ea"/>
            </a:endParaRPr>
          </a:p>
          <a:p>
            <a:pPr algn="ctr"/>
            <a:r>
              <a:rPr kumimoji="1" lang="ja-JP" altLang="en-US" sz="2800" dirty="0">
                <a:latin typeface="+mj-ea"/>
                <a:ea typeface="+mj-ea"/>
              </a:rPr>
              <a:t>データ分析</a:t>
            </a:r>
            <a:endParaRPr kumimoji="1" lang="en-US" altLang="ja-JP" sz="2800" dirty="0">
              <a:latin typeface="+mj-ea"/>
              <a:ea typeface="+mj-ea"/>
            </a:endParaRPr>
          </a:p>
          <a:p>
            <a:pPr algn="ctr"/>
            <a:endParaRPr kumimoji="1" lang="en-US" altLang="ja-JP" sz="2800" dirty="0">
              <a:latin typeface="+mj-ea"/>
              <a:ea typeface="+mj-ea"/>
            </a:endParaRPr>
          </a:p>
          <a:p>
            <a:pPr algn="ctr"/>
            <a:r>
              <a:rPr kumimoji="1" lang="ja-JP" altLang="en-US" sz="2800" dirty="0">
                <a:solidFill>
                  <a:schemeClr val="bg2"/>
                </a:solidFill>
                <a:latin typeface="+mj-ea"/>
                <a:ea typeface="+mj-ea"/>
              </a:rPr>
              <a:t>インタラクティブな可視化</a:t>
            </a:r>
            <a:endParaRPr kumimoji="1" lang="en-US" altLang="ja-JP" sz="2800" dirty="0">
              <a:solidFill>
                <a:schemeClr val="bg2"/>
              </a:solidFill>
              <a:latin typeface="+mj-ea"/>
              <a:ea typeface="+mj-ea"/>
            </a:endParaRPr>
          </a:p>
          <a:p>
            <a:pPr algn="ctr"/>
            <a:endParaRPr kumimoji="1" lang="en-US" altLang="ja-JP" sz="2800" dirty="0">
              <a:solidFill>
                <a:schemeClr val="bg2"/>
              </a:solidFill>
              <a:latin typeface="+mj-ea"/>
              <a:ea typeface="+mj-ea"/>
            </a:endParaRPr>
          </a:p>
          <a:p>
            <a:pPr algn="ctr"/>
            <a:r>
              <a:rPr kumimoji="1" lang="en-US" altLang="ja-JP" sz="2800" dirty="0">
                <a:solidFill>
                  <a:schemeClr val="bg2"/>
                </a:solidFill>
                <a:latin typeface="+mj-ea"/>
                <a:ea typeface="+mj-ea"/>
              </a:rPr>
              <a:t>Dash</a:t>
            </a:r>
            <a:r>
              <a:rPr kumimoji="1" lang="ja-JP" altLang="en-US" sz="2800" dirty="0">
                <a:solidFill>
                  <a:schemeClr val="bg2"/>
                </a:solidFill>
                <a:latin typeface="+mj-ea"/>
                <a:ea typeface="+mj-ea"/>
              </a:rPr>
              <a:t>アプリを体験する</a:t>
            </a:r>
          </a:p>
        </p:txBody>
      </p:sp>
    </p:spTree>
    <p:extLst>
      <p:ext uri="{BB962C8B-B14F-4D97-AF65-F5344CB8AC3E}">
        <p14:creationId xmlns:p14="http://schemas.microsoft.com/office/powerpoint/2010/main" val="11186732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50300B58-C34E-4711-986B-3B5EB761AA2A}"/>
              </a:ext>
            </a:extLst>
          </p:cNvPr>
          <p:cNvSpPr txBox="1"/>
          <p:nvPr/>
        </p:nvSpPr>
        <p:spPr>
          <a:xfrm>
            <a:off x="2115403" y="2524836"/>
            <a:ext cx="7779224" cy="1077218"/>
          </a:xfrm>
          <a:prstGeom prst="rect">
            <a:avLst/>
          </a:prstGeom>
          <a:noFill/>
        </p:spPr>
        <p:txBody>
          <a:bodyPr wrap="square" rtlCol="0">
            <a:spAutoFit/>
          </a:bodyPr>
          <a:lstStyle/>
          <a:p>
            <a:r>
              <a:rPr kumimoji="1" lang="ja-JP" altLang="en-US" sz="3200" dirty="0"/>
              <a:t>見知らぬ土地に旅行に行くとき</a:t>
            </a:r>
            <a:endParaRPr kumimoji="1" lang="en-US" altLang="ja-JP" sz="3200" dirty="0"/>
          </a:p>
          <a:p>
            <a:r>
              <a:rPr kumimoji="1" lang="en-US" altLang="ja-JP" sz="3200" dirty="0"/>
              <a:t>			</a:t>
            </a:r>
            <a:r>
              <a:rPr kumimoji="1" lang="ja-JP" altLang="en-US" sz="3200" dirty="0"/>
              <a:t>皆さんはどうしますか？</a:t>
            </a:r>
          </a:p>
        </p:txBody>
      </p:sp>
      <p:sp>
        <p:nvSpPr>
          <p:cNvPr id="3" name="テキスト ボックス 2">
            <a:extLst>
              <a:ext uri="{FF2B5EF4-FFF2-40B4-BE49-F238E27FC236}">
                <a16:creationId xmlns:a16="http://schemas.microsoft.com/office/drawing/2014/main" id="{5AD3A888-5EAC-48C3-B961-7DE3B757D51B}"/>
              </a:ext>
            </a:extLst>
          </p:cNvPr>
          <p:cNvSpPr txBox="1"/>
          <p:nvPr/>
        </p:nvSpPr>
        <p:spPr>
          <a:xfrm>
            <a:off x="2456596" y="4326340"/>
            <a:ext cx="6701051" cy="584775"/>
          </a:xfrm>
          <a:prstGeom prst="rect">
            <a:avLst/>
          </a:prstGeom>
          <a:noFill/>
        </p:spPr>
        <p:txBody>
          <a:bodyPr wrap="square" rtlCol="0">
            <a:spAutoFit/>
          </a:bodyPr>
          <a:lstStyle/>
          <a:p>
            <a:pPr algn="ctr"/>
            <a:r>
              <a:rPr kumimoji="1" lang="ja-JP" altLang="en-US" sz="3200" dirty="0"/>
              <a:t>（パックの旅行は除く）</a:t>
            </a:r>
          </a:p>
        </p:txBody>
      </p:sp>
    </p:spTree>
    <p:extLst>
      <p:ext uri="{BB962C8B-B14F-4D97-AF65-F5344CB8AC3E}">
        <p14:creationId xmlns:p14="http://schemas.microsoft.com/office/powerpoint/2010/main" val="2788065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1"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strips(downLeft)">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80">
                                          <p:stCondLst>
                                            <p:cond delay="0"/>
                                          </p:stCondLst>
                                        </p:cTn>
                                        <p:tgtEl>
                                          <p:spTgt spid="3"/>
                                        </p:tgtEl>
                                      </p:cBhvr>
                                    </p:animEffect>
                                    <p:anim calcmode="lin" valueType="num">
                                      <p:cBhvr>
                                        <p:cTn id="13"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8" dur="26">
                                          <p:stCondLst>
                                            <p:cond delay="650"/>
                                          </p:stCondLst>
                                        </p:cTn>
                                        <p:tgtEl>
                                          <p:spTgt spid="3"/>
                                        </p:tgtEl>
                                      </p:cBhvr>
                                      <p:to x="100000" y="60000"/>
                                    </p:animScale>
                                    <p:animScale>
                                      <p:cBhvr>
                                        <p:cTn id="19" dur="166" decel="50000">
                                          <p:stCondLst>
                                            <p:cond delay="676"/>
                                          </p:stCondLst>
                                        </p:cTn>
                                        <p:tgtEl>
                                          <p:spTgt spid="3"/>
                                        </p:tgtEl>
                                      </p:cBhvr>
                                      <p:to x="100000" y="100000"/>
                                    </p:animScale>
                                    <p:animScale>
                                      <p:cBhvr>
                                        <p:cTn id="20" dur="26">
                                          <p:stCondLst>
                                            <p:cond delay="1312"/>
                                          </p:stCondLst>
                                        </p:cTn>
                                        <p:tgtEl>
                                          <p:spTgt spid="3"/>
                                        </p:tgtEl>
                                      </p:cBhvr>
                                      <p:to x="100000" y="80000"/>
                                    </p:animScale>
                                    <p:animScale>
                                      <p:cBhvr>
                                        <p:cTn id="21" dur="166" decel="50000">
                                          <p:stCondLst>
                                            <p:cond delay="1338"/>
                                          </p:stCondLst>
                                        </p:cTn>
                                        <p:tgtEl>
                                          <p:spTgt spid="3"/>
                                        </p:tgtEl>
                                      </p:cBhvr>
                                      <p:to x="100000" y="100000"/>
                                    </p:animScale>
                                    <p:animScale>
                                      <p:cBhvr>
                                        <p:cTn id="22" dur="26">
                                          <p:stCondLst>
                                            <p:cond delay="1642"/>
                                          </p:stCondLst>
                                        </p:cTn>
                                        <p:tgtEl>
                                          <p:spTgt spid="3"/>
                                        </p:tgtEl>
                                      </p:cBhvr>
                                      <p:to x="100000" y="90000"/>
                                    </p:animScale>
                                    <p:animScale>
                                      <p:cBhvr>
                                        <p:cTn id="23" dur="166" decel="50000">
                                          <p:stCondLst>
                                            <p:cond delay="1668"/>
                                          </p:stCondLst>
                                        </p:cTn>
                                        <p:tgtEl>
                                          <p:spTgt spid="3"/>
                                        </p:tgtEl>
                                      </p:cBhvr>
                                      <p:to x="100000" y="100000"/>
                                    </p:animScale>
                                    <p:animScale>
                                      <p:cBhvr>
                                        <p:cTn id="24" dur="26">
                                          <p:stCondLst>
                                            <p:cond delay="1808"/>
                                          </p:stCondLst>
                                        </p:cTn>
                                        <p:tgtEl>
                                          <p:spTgt spid="3"/>
                                        </p:tgtEl>
                                      </p:cBhvr>
                                      <p:to x="100000" y="95000"/>
                                    </p:animScale>
                                    <p:animScale>
                                      <p:cBhvr>
                                        <p:cTn id="25" dur="166" decel="50000">
                                          <p:stCondLst>
                                            <p:cond delay="1834"/>
                                          </p:stCondLst>
                                        </p:cTn>
                                        <p:tgtEl>
                                          <p:spTgt spid="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B2B1A605-95E7-4C11-953C-2AE51E17AD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21302" y="952138"/>
            <a:ext cx="7949395" cy="5289635"/>
          </a:xfrm>
          <a:prstGeom prst="rect">
            <a:avLst/>
          </a:prstGeom>
        </p:spPr>
      </p:pic>
      <p:sp>
        <p:nvSpPr>
          <p:cNvPr id="5" name="テキスト ボックス 4">
            <a:extLst>
              <a:ext uri="{FF2B5EF4-FFF2-40B4-BE49-F238E27FC236}">
                <a16:creationId xmlns:a16="http://schemas.microsoft.com/office/drawing/2014/main" id="{432BA081-12F1-43D0-960A-EBE5DE45BF5D}"/>
              </a:ext>
            </a:extLst>
          </p:cNvPr>
          <p:cNvSpPr txBox="1"/>
          <p:nvPr/>
        </p:nvSpPr>
        <p:spPr>
          <a:xfrm>
            <a:off x="5670334" y="6241773"/>
            <a:ext cx="6092686" cy="415498"/>
          </a:xfrm>
          <a:prstGeom prst="rect">
            <a:avLst/>
          </a:prstGeom>
          <a:noFill/>
        </p:spPr>
        <p:txBody>
          <a:bodyPr wrap="square">
            <a:spAutoFit/>
          </a:bodyPr>
          <a:lstStyle/>
          <a:p>
            <a:r>
              <a:rPr lang="en-US" altLang="ja-JP" sz="1050" dirty="0"/>
              <a:t>https://unsplash.com/photos/ZWD3Dx6aUJg?utm_source=unsplash&amp;utm_medium=referral&amp;utm_content=creditShareLink</a:t>
            </a:r>
            <a:endParaRPr lang="ja-JP" altLang="en-US" sz="1050" dirty="0"/>
          </a:p>
        </p:txBody>
      </p:sp>
    </p:spTree>
    <p:extLst>
      <p:ext uri="{BB962C8B-B14F-4D97-AF65-F5344CB8AC3E}">
        <p14:creationId xmlns:p14="http://schemas.microsoft.com/office/powerpoint/2010/main" val="16226700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103576C7-F297-4D65-A38D-59B24A806061}"/>
              </a:ext>
            </a:extLst>
          </p:cNvPr>
          <p:cNvSpPr txBox="1"/>
          <p:nvPr/>
        </p:nvSpPr>
        <p:spPr>
          <a:xfrm>
            <a:off x="1446663" y="1241946"/>
            <a:ext cx="9184943" cy="3046988"/>
          </a:xfrm>
          <a:prstGeom prst="rect">
            <a:avLst/>
          </a:prstGeom>
          <a:noFill/>
        </p:spPr>
        <p:txBody>
          <a:bodyPr wrap="square" rtlCol="0">
            <a:spAutoFit/>
          </a:bodyPr>
          <a:lstStyle/>
          <a:p>
            <a:endParaRPr kumimoji="1" lang="en-US" altLang="ja-JP" sz="3200" dirty="0"/>
          </a:p>
          <a:p>
            <a:r>
              <a:rPr kumimoji="1" lang="ja-JP" altLang="en-US" sz="3200" dirty="0"/>
              <a:t>・地球の歩き方などで情報収集・理解</a:t>
            </a:r>
            <a:endParaRPr kumimoji="1" lang="en-US" altLang="ja-JP" sz="3200" dirty="0"/>
          </a:p>
          <a:p>
            <a:endParaRPr kumimoji="1" lang="en-US" altLang="ja-JP" sz="3200" dirty="0"/>
          </a:p>
          <a:p>
            <a:endParaRPr kumimoji="1" lang="en-US" altLang="ja-JP" sz="3200" dirty="0"/>
          </a:p>
          <a:p>
            <a:endParaRPr kumimoji="1" lang="en-US" altLang="ja-JP" sz="3200" dirty="0"/>
          </a:p>
          <a:p>
            <a:r>
              <a:rPr kumimoji="1" lang="ja-JP" altLang="en-US" sz="3200" dirty="0"/>
              <a:t>・ホテル・現地での行動を決定</a:t>
            </a:r>
          </a:p>
        </p:txBody>
      </p:sp>
      <p:sp>
        <p:nvSpPr>
          <p:cNvPr id="4" name="テキスト ボックス 3">
            <a:extLst>
              <a:ext uri="{FF2B5EF4-FFF2-40B4-BE49-F238E27FC236}">
                <a16:creationId xmlns:a16="http://schemas.microsoft.com/office/drawing/2014/main" id="{0D822691-7FBD-4E7A-8883-7A09EFCC5AE3}"/>
              </a:ext>
            </a:extLst>
          </p:cNvPr>
          <p:cNvSpPr txBox="1"/>
          <p:nvPr/>
        </p:nvSpPr>
        <p:spPr>
          <a:xfrm>
            <a:off x="2854656" y="1095065"/>
            <a:ext cx="6482687" cy="1569660"/>
          </a:xfrm>
          <a:prstGeom prst="rect">
            <a:avLst/>
          </a:prstGeom>
          <a:solidFill>
            <a:schemeClr val="bg1"/>
          </a:solidFill>
          <a:effectLst>
            <a:softEdge rad="0"/>
          </a:effectLst>
        </p:spPr>
        <p:txBody>
          <a:bodyPr wrap="square" rtlCol="0">
            <a:spAutoFit/>
          </a:bodyPr>
          <a:lstStyle/>
          <a:p>
            <a:r>
              <a:rPr kumimoji="1" lang="ja-JP" altLang="en-US" sz="9600" dirty="0">
                <a:solidFill>
                  <a:srgbClr val="C00000"/>
                </a:solidFill>
                <a:latin typeface="+mn-ea"/>
              </a:rPr>
              <a:t>データ分析</a:t>
            </a:r>
          </a:p>
        </p:txBody>
      </p:sp>
      <p:sp>
        <p:nvSpPr>
          <p:cNvPr id="5" name="テキスト ボックス 4">
            <a:extLst>
              <a:ext uri="{FF2B5EF4-FFF2-40B4-BE49-F238E27FC236}">
                <a16:creationId xmlns:a16="http://schemas.microsoft.com/office/drawing/2014/main" id="{3EC433D9-FEBB-48D6-8ABA-F74FEC289BC8}"/>
              </a:ext>
            </a:extLst>
          </p:cNvPr>
          <p:cNvSpPr txBox="1"/>
          <p:nvPr/>
        </p:nvSpPr>
        <p:spPr>
          <a:xfrm>
            <a:off x="3063550" y="3278833"/>
            <a:ext cx="6064898" cy="1569660"/>
          </a:xfrm>
          <a:prstGeom prst="rect">
            <a:avLst/>
          </a:prstGeom>
          <a:solidFill>
            <a:schemeClr val="bg1"/>
          </a:solidFill>
        </p:spPr>
        <p:txBody>
          <a:bodyPr wrap="square" rtlCol="0">
            <a:spAutoFit/>
          </a:bodyPr>
          <a:lstStyle/>
          <a:p>
            <a:pPr algn="ctr"/>
            <a:r>
              <a:rPr kumimoji="1" lang="ja-JP" altLang="en-US" sz="9600" dirty="0">
                <a:solidFill>
                  <a:srgbClr val="C00000"/>
                </a:solidFill>
              </a:rPr>
              <a:t>意思決定</a:t>
            </a:r>
          </a:p>
        </p:txBody>
      </p:sp>
    </p:spTree>
    <p:extLst>
      <p:ext uri="{BB962C8B-B14F-4D97-AF65-F5344CB8AC3E}">
        <p14:creationId xmlns:p14="http://schemas.microsoft.com/office/powerpoint/2010/main" val="1784734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3"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1"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3" animBg="1"/>
      <p:bldP spid="5"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1D5A1CA4-8DC2-4557-A1B7-431084F30184}"/>
              </a:ext>
            </a:extLst>
          </p:cNvPr>
          <p:cNvSpPr txBox="1"/>
          <p:nvPr/>
        </p:nvSpPr>
        <p:spPr>
          <a:xfrm>
            <a:off x="1542197" y="1924334"/>
            <a:ext cx="8679976" cy="1384995"/>
          </a:xfrm>
          <a:prstGeom prst="rect">
            <a:avLst/>
          </a:prstGeom>
          <a:noFill/>
        </p:spPr>
        <p:txBody>
          <a:bodyPr wrap="square" rtlCol="0">
            <a:spAutoFit/>
          </a:bodyPr>
          <a:lstStyle/>
          <a:p>
            <a:r>
              <a:rPr kumimoji="1" lang="ja-JP" altLang="en-US" sz="2800" dirty="0">
                <a:latin typeface="+mn-ea"/>
              </a:rPr>
              <a:t>・未知な環境に対する対策</a:t>
            </a:r>
            <a:endParaRPr kumimoji="1" lang="en-US" altLang="ja-JP" sz="2800" dirty="0">
              <a:latin typeface="+mn-ea"/>
            </a:endParaRPr>
          </a:p>
          <a:p>
            <a:endParaRPr kumimoji="1" lang="en-US" altLang="ja-JP" sz="2800" dirty="0">
              <a:latin typeface="+mn-ea"/>
            </a:endParaRPr>
          </a:p>
          <a:p>
            <a:r>
              <a:rPr kumimoji="1" lang="ja-JP" altLang="en-US" sz="2800" dirty="0">
                <a:latin typeface="+mn-ea"/>
              </a:rPr>
              <a:t>・情報収集 </a:t>
            </a:r>
            <a:r>
              <a:rPr kumimoji="1" lang="en-US" altLang="ja-JP" sz="2800" dirty="0">
                <a:latin typeface="+mn-ea"/>
              </a:rPr>
              <a:t>-&gt; </a:t>
            </a:r>
            <a:r>
              <a:rPr kumimoji="1" lang="ja-JP" altLang="en-US" sz="2800" dirty="0">
                <a:latin typeface="+mn-ea"/>
              </a:rPr>
              <a:t>収集した情報を分析</a:t>
            </a:r>
          </a:p>
        </p:txBody>
      </p:sp>
      <p:sp>
        <p:nvSpPr>
          <p:cNvPr id="3" name="テキスト ボックス 2">
            <a:extLst>
              <a:ext uri="{FF2B5EF4-FFF2-40B4-BE49-F238E27FC236}">
                <a16:creationId xmlns:a16="http://schemas.microsoft.com/office/drawing/2014/main" id="{52202E4A-4489-47E8-BD3D-86E40D4376B9}"/>
              </a:ext>
            </a:extLst>
          </p:cNvPr>
          <p:cNvSpPr txBox="1"/>
          <p:nvPr/>
        </p:nvSpPr>
        <p:spPr>
          <a:xfrm>
            <a:off x="4299045" y="723331"/>
            <a:ext cx="3889612" cy="646331"/>
          </a:xfrm>
          <a:prstGeom prst="rect">
            <a:avLst/>
          </a:prstGeom>
          <a:noFill/>
        </p:spPr>
        <p:txBody>
          <a:bodyPr wrap="square" rtlCol="0">
            <a:spAutoFit/>
          </a:bodyPr>
          <a:lstStyle/>
          <a:p>
            <a:pPr algn="ctr"/>
            <a:r>
              <a:rPr kumimoji="1" lang="ja-JP" altLang="en-US" sz="3600" dirty="0"/>
              <a:t>データ分析</a:t>
            </a:r>
          </a:p>
        </p:txBody>
      </p:sp>
    </p:spTree>
    <p:extLst>
      <p:ext uri="{BB962C8B-B14F-4D97-AF65-F5344CB8AC3E}">
        <p14:creationId xmlns:p14="http://schemas.microsoft.com/office/powerpoint/2010/main" val="14323286"/>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_41798878_TF33552983" id="{08F16B58-B777-4D07-A7DF-37B057018064}" vid="{619C5331-1F10-4CE6-9BE2-3913CD64601E}"/>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{97DCE9AC-37E1-45F1-85E5-9FC45E851AFA}tf33552983_win32</Template>
  <TotalTime>837</TotalTime>
  <Words>1699</Words>
  <Application>Microsoft Office PowerPoint</Application>
  <PresentationFormat>ワイド画面</PresentationFormat>
  <Paragraphs>219</Paragraphs>
  <Slides>26</Slides>
  <Notes>22</Notes>
  <HiddenSlides>0</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26</vt:i4>
      </vt:variant>
    </vt:vector>
  </HeadingPairs>
  <TitlesOfParts>
    <vt:vector size="34" baseType="lpstr">
      <vt:lpstr>HGｺﾞｼｯｸE</vt:lpstr>
      <vt:lpstr>Meiryo UI</vt:lpstr>
      <vt:lpstr>Calibri</vt:lpstr>
      <vt:lpstr>Courier New</vt:lpstr>
      <vt:lpstr>Franklin Gothic Book</vt:lpstr>
      <vt:lpstr>Franklin Gothic Demi</vt:lpstr>
      <vt:lpstr>Wingdings 2</vt:lpstr>
      <vt:lpstr>DividendVTI</vt:lpstr>
      <vt:lpstr>   </vt:lpstr>
      <vt:lpstr>自己紹介</vt:lpstr>
      <vt:lpstr>執筆</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データ可視化</vt:lpstr>
      <vt:lpstr>データ可視化</vt:lpstr>
      <vt:lpstr>データ可視化の問題点</vt:lpstr>
      <vt:lpstr>データ可視化の問題点</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小川 英幸</dc:creator>
  <cp:lastModifiedBy>小川 英幸</cp:lastModifiedBy>
  <cp:revision>52</cp:revision>
  <dcterms:created xsi:type="dcterms:W3CDTF">2020-11-26T11:54:47Z</dcterms:created>
  <dcterms:modified xsi:type="dcterms:W3CDTF">2021-01-12T10:26:57Z</dcterms:modified>
</cp:coreProperties>
</file>

<file path=docProps/thumbnail.jpeg>
</file>